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4"/>
  </p:notesMasterIdLst>
  <p:sldIdLst>
    <p:sldId id="297" r:id="rId2"/>
    <p:sldId id="307" r:id="rId3"/>
    <p:sldId id="281" r:id="rId4"/>
    <p:sldId id="282" r:id="rId5"/>
    <p:sldId id="283" r:id="rId6"/>
    <p:sldId id="284" r:id="rId7"/>
    <p:sldId id="346" r:id="rId8"/>
    <p:sldId id="285" r:id="rId9"/>
    <p:sldId id="286" r:id="rId10"/>
    <p:sldId id="310" r:id="rId11"/>
    <p:sldId id="287" r:id="rId12"/>
    <p:sldId id="311" r:id="rId13"/>
    <p:sldId id="361" r:id="rId14"/>
    <p:sldId id="358" r:id="rId15"/>
    <p:sldId id="359" r:id="rId16"/>
    <p:sldId id="288" r:id="rId17"/>
    <p:sldId id="289" r:id="rId18"/>
    <p:sldId id="317" r:id="rId19"/>
    <p:sldId id="363" r:id="rId20"/>
    <p:sldId id="362" r:id="rId21"/>
    <p:sldId id="299" r:id="rId22"/>
    <p:sldId id="352" r:id="rId23"/>
    <p:sldId id="301" r:id="rId24"/>
    <p:sldId id="353" r:id="rId25"/>
    <p:sldId id="354" r:id="rId26"/>
    <p:sldId id="351" r:id="rId27"/>
    <p:sldId id="300" r:id="rId28"/>
    <p:sldId id="302" r:id="rId29"/>
    <p:sldId id="304" r:id="rId30"/>
    <p:sldId id="303" r:id="rId31"/>
    <p:sldId id="342" r:id="rId32"/>
    <p:sldId id="348" r:id="rId33"/>
    <p:sldId id="290" r:id="rId34"/>
    <p:sldId id="291" r:id="rId35"/>
    <p:sldId id="295" r:id="rId36"/>
    <p:sldId id="292" r:id="rId37"/>
    <p:sldId id="293" r:id="rId38"/>
    <p:sldId id="294" r:id="rId39"/>
    <p:sldId id="305" r:id="rId40"/>
    <p:sldId id="269" r:id="rId41"/>
    <p:sldId id="308"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3300"/>
    <a:srgbClr val="091625"/>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9401" autoAdjust="0"/>
  </p:normalViewPr>
  <p:slideViewPr>
    <p:cSldViewPr>
      <p:cViewPr varScale="1">
        <p:scale>
          <a:sx n="74" d="100"/>
          <a:sy n="74" d="100"/>
        </p:scale>
        <p:origin x="1061" y="62"/>
      </p:cViewPr>
      <p:guideLst>
        <p:guide orient="horz" pos="2160"/>
        <p:guide pos="2880"/>
      </p:guideLst>
    </p:cSldViewPr>
  </p:slideViewPr>
  <p:notesTextViewPr>
    <p:cViewPr>
      <p:scale>
        <a:sx n="300" d="100"/>
        <a:sy n="300" d="100"/>
      </p:scale>
      <p:origin x="0" y="0"/>
    </p:cViewPr>
  </p:notesTextViewPr>
  <p:sorterViewPr>
    <p:cViewPr>
      <p:scale>
        <a:sx n="551" d="500"/>
        <a:sy n="551" d="500"/>
      </p:scale>
      <p:origin x="0" y="-32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13A44-36D9-4DBF-82AA-060EF95583CB}" type="datetimeFigureOut">
              <a:rPr lang="en-US" smtClean="0"/>
              <a:t>3/18/2018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D37A2-5EE0-4BF7-B51C-AE023EFCD138}" type="slidenum">
              <a:rPr lang="en-US" smtClean="0"/>
              <a:t>‹#›</a:t>
            </a:fld>
            <a:endParaRPr lang="en-US"/>
          </a:p>
        </p:txBody>
      </p:sp>
    </p:spTree>
    <p:extLst>
      <p:ext uri="{BB962C8B-B14F-4D97-AF65-F5344CB8AC3E}">
        <p14:creationId xmlns:p14="http://schemas.microsoft.com/office/powerpoint/2010/main" val="427735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Background: </a:t>
            </a:r>
          </a:p>
          <a:p>
            <a:pPr lvl="0"/>
            <a:r>
              <a:rPr lang="en-US" sz="1200" kern="1200" dirty="0">
                <a:solidFill>
                  <a:schemeClr val="tx1"/>
                </a:solidFill>
                <a:effectLst/>
                <a:latin typeface="+mn-lt"/>
                <a:ea typeface="+mn-ea"/>
                <a:cs typeface="+mn-cs"/>
              </a:rPr>
              <a:t>Researching transporting children safely in RV’s</a:t>
            </a:r>
          </a:p>
          <a:p>
            <a:pPr lvl="0"/>
            <a:r>
              <a:rPr lang="en-US" sz="1200" kern="1200" dirty="0">
                <a:solidFill>
                  <a:schemeClr val="tx1"/>
                </a:solidFill>
                <a:effectLst/>
                <a:latin typeface="+mn-lt"/>
                <a:ea typeface="+mn-ea"/>
                <a:cs typeface="+mn-cs"/>
              </a:rPr>
              <a:t>2012-2014 SHSP OP </a:t>
            </a:r>
          </a:p>
          <a:p>
            <a:pPr lvl="1"/>
            <a:r>
              <a:rPr lang="en-US" sz="1200" kern="1200" dirty="0">
                <a:solidFill>
                  <a:schemeClr val="tx1"/>
                </a:solidFill>
                <a:effectLst/>
                <a:latin typeface="+mn-lt"/>
                <a:ea typeface="+mn-ea"/>
                <a:cs typeface="+mn-cs"/>
              </a:rPr>
              <a:t>CPS Coordinator – calls from parents renting RV’s</a:t>
            </a:r>
          </a:p>
          <a:p>
            <a:pPr lvl="1"/>
            <a:r>
              <a:rPr lang="en-US" sz="1200" kern="1200" dirty="0">
                <a:solidFill>
                  <a:schemeClr val="tx1"/>
                </a:solidFill>
                <a:effectLst/>
                <a:latin typeface="+mn-lt"/>
                <a:ea typeface="+mn-ea"/>
                <a:cs typeface="+mn-cs"/>
              </a:rPr>
              <a:t>Questions </a:t>
            </a:r>
          </a:p>
          <a:p>
            <a:pPr lvl="2"/>
            <a:r>
              <a:rPr lang="en-US" sz="1200" kern="1200" dirty="0">
                <a:solidFill>
                  <a:schemeClr val="tx1"/>
                </a:solidFill>
                <a:effectLst/>
                <a:latin typeface="+mn-lt"/>
                <a:ea typeface="+mn-ea"/>
                <a:cs typeface="+mn-cs"/>
              </a:rPr>
              <a:t>Safe in RV’s?</a:t>
            </a:r>
          </a:p>
          <a:p>
            <a:pPr lvl="2"/>
            <a:r>
              <a:rPr lang="en-US" sz="1200" kern="1200" dirty="0">
                <a:solidFill>
                  <a:schemeClr val="tx1"/>
                </a:solidFill>
                <a:effectLst/>
                <a:latin typeface="+mn-lt"/>
                <a:ea typeface="+mn-ea"/>
                <a:cs typeface="+mn-cs"/>
              </a:rPr>
              <a:t>Unanswered questions</a:t>
            </a:r>
          </a:p>
          <a:p>
            <a:pPr lvl="1"/>
            <a:r>
              <a:rPr lang="en-US" sz="1200" kern="1200" dirty="0">
                <a:solidFill>
                  <a:schemeClr val="tx1"/>
                </a:solidFill>
                <a:effectLst/>
                <a:latin typeface="+mn-lt"/>
                <a:ea typeface="+mn-ea"/>
                <a:cs typeface="+mn-cs"/>
              </a:rPr>
              <a:t>Collaborating with agencies and organizations (NHTSA &amp; RVIA)</a:t>
            </a:r>
          </a:p>
          <a:p>
            <a:pPr lvl="0"/>
            <a:r>
              <a:rPr lang="en-US" sz="1200" kern="1200" dirty="0">
                <a:solidFill>
                  <a:schemeClr val="tx1"/>
                </a:solidFill>
                <a:effectLst/>
                <a:latin typeface="+mn-lt"/>
                <a:ea typeface="+mn-ea"/>
                <a:cs typeface="+mn-cs"/>
              </a:rPr>
              <a:t>Guidelines for parents</a:t>
            </a:r>
          </a:p>
          <a:p>
            <a:pPr lvl="0"/>
            <a:r>
              <a:rPr lang="en-US" sz="1200" kern="1200" dirty="0">
                <a:solidFill>
                  <a:schemeClr val="tx1"/>
                </a:solidFill>
                <a:effectLst/>
                <a:latin typeface="+mn-lt"/>
                <a:ea typeface="+mn-ea"/>
                <a:cs typeface="+mn-cs"/>
              </a:rPr>
              <a:t>Recommendations for CPST’s</a:t>
            </a:r>
          </a:p>
          <a:p>
            <a:pPr lvl="0"/>
            <a:r>
              <a:rPr lang="en-US" sz="1200" kern="1200" dirty="0">
                <a:solidFill>
                  <a:schemeClr val="tx1"/>
                </a:solidFill>
                <a:effectLst/>
                <a:latin typeface="+mn-lt"/>
                <a:ea typeface="+mn-ea"/>
                <a:cs typeface="+mn-cs"/>
              </a:rPr>
              <a:t>CPS state conferences 	</a:t>
            </a:r>
          </a:p>
          <a:p>
            <a:pPr lvl="0"/>
            <a:r>
              <a:rPr lang="en-US" sz="1200" kern="1200" dirty="0">
                <a:solidFill>
                  <a:schemeClr val="tx1"/>
                </a:solidFill>
                <a:effectLst/>
                <a:latin typeface="+mn-lt"/>
                <a:ea typeface="+mn-ea"/>
                <a:cs typeface="+mn-cs"/>
              </a:rPr>
              <a:t>Safe Kids CEU Webinars in 2015 &amp; will update in June 2018</a:t>
            </a:r>
          </a:p>
          <a:p>
            <a:pPr lvl="0"/>
            <a:r>
              <a:rPr lang="en-US" sz="1200" kern="1200" dirty="0">
                <a:solidFill>
                  <a:schemeClr val="tx1"/>
                </a:solidFill>
                <a:effectLst/>
                <a:latin typeface="+mn-lt"/>
                <a:ea typeface="+mn-ea"/>
                <a:cs typeface="+mn-cs"/>
              </a:rPr>
              <a:t>Today I will discuss:</a:t>
            </a:r>
          </a:p>
          <a:p>
            <a:pPr lvl="1"/>
            <a:r>
              <a:rPr lang="en-US" sz="1200" kern="1200" dirty="0">
                <a:solidFill>
                  <a:schemeClr val="tx1"/>
                </a:solidFill>
                <a:effectLst/>
                <a:latin typeface="+mn-lt"/>
                <a:ea typeface="+mn-ea"/>
                <a:cs typeface="+mn-cs"/>
              </a:rPr>
              <a:t>Risks of transporting children in RV’s</a:t>
            </a:r>
          </a:p>
          <a:p>
            <a:pPr lvl="1"/>
            <a:r>
              <a:rPr lang="en-US" sz="1200" kern="1200" dirty="0">
                <a:solidFill>
                  <a:schemeClr val="tx1"/>
                </a:solidFill>
                <a:effectLst/>
                <a:latin typeface="+mn-lt"/>
                <a:ea typeface="+mn-ea"/>
                <a:cs typeface="+mn-cs"/>
              </a:rPr>
              <a:t>But also preventive recommendations</a:t>
            </a:r>
          </a:p>
          <a:p>
            <a:pPr lvl="0"/>
            <a:endParaRPr lang="en-US" sz="1000" b="0" kern="1200" dirty="0">
              <a:solidFill>
                <a:schemeClr val="tx1"/>
              </a:solidFill>
              <a:effectLst/>
              <a:latin typeface="Arial Black" panose="020B0A04020102020204" pitchFamily="34" charset="0"/>
              <a:ea typeface="+mn-ea"/>
              <a:cs typeface="+mn-cs"/>
            </a:endParaRPr>
          </a:p>
        </p:txBody>
      </p:sp>
      <p:sp>
        <p:nvSpPr>
          <p:cNvPr id="4" name="Slide Number Placeholder 3"/>
          <p:cNvSpPr>
            <a:spLocks noGrp="1"/>
          </p:cNvSpPr>
          <p:nvPr>
            <p:ph type="sldNum" sz="quarter" idx="10"/>
          </p:nvPr>
        </p:nvSpPr>
        <p:spPr/>
        <p:txBody>
          <a:bodyPr/>
          <a:lstStyle/>
          <a:p>
            <a:fld id="{E5AD37A2-5EE0-4BF7-B51C-AE023EFCD138}" type="slidenum">
              <a:rPr lang="en-US" smtClean="0"/>
              <a:t>1</a:t>
            </a:fld>
            <a:endParaRPr lang="en-US"/>
          </a:p>
        </p:txBody>
      </p:sp>
    </p:spTree>
    <p:extLst>
      <p:ext uri="{BB962C8B-B14F-4D97-AF65-F5344CB8AC3E}">
        <p14:creationId xmlns:p14="http://schemas.microsoft.com/office/powerpoint/2010/main" val="55953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D37A2-5EE0-4BF7-B51C-AE023EFCD138}" type="slidenum">
              <a:rPr lang="en-US" smtClean="0"/>
              <a:t>7</a:t>
            </a:fld>
            <a:endParaRPr lang="en-US"/>
          </a:p>
        </p:txBody>
      </p:sp>
    </p:spTree>
    <p:extLst>
      <p:ext uri="{BB962C8B-B14F-4D97-AF65-F5344CB8AC3E}">
        <p14:creationId xmlns:p14="http://schemas.microsoft.com/office/powerpoint/2010/main" val="343529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D37A2-5EE0-4BF7-B51C-AE023EFCD138}" type="slidenum">
              <a:rPr lang="en-US" smtClean="0"/>
              <a:t>13</a:t>
            </a:fld>
            <a:endParaRPr lang="en-US"/>
          </a:p>
        </p:txBody>
      </p:sp>
    </p:spTree>
    <p:extLst>
      <p:ext uri="{BB962C8B-B14F-4D97-AF65-F5344CB8AC3E}">
        <p14:creationId xmlns:p14="http://schemas.microsoft.com/office/powerpoint/2010/main" val="360883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is a commonality among these non-motorized, towable RV’s, all of which is that of passengers are transported in passenger vehicles.</a:t>
            </a:r>
          </a:p>
          <a:p>
            <a:pPr lvl="0"/>
            <a:r>
              <a:rPr lang="en-US" sz="1200" kern="1200" dirty="0">
                <a:solidFill>
                  <a:schemeClr val="tx1"/>
                </a:solidFill>
                <a:effectLst/>
                <a:latin typeface="+mn-lt"/>
                <a:ea typeface="+mn-ea"/>
                <a:cs typeface="+mn-cs"/>
              </a:rPr>
              <a:t>During a crash some trailers engulf the vehicle, but yet the passengers still are safer in the passenger vehicle, as compared to being in the rear of one of the three classes of motorized RV’s.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visited factories of RV’s whether its motorized, Class A, B or C, or even non-motorized RV’s what was clear was the high amount of engineering that goes into their construction. As many say “they are built like a house”. Even those Class A’s that weight well over 50,000 pounds that cost into the millions of dollars. And many are built solid and like a home. Just they are not designed to withstand a crash. And of course they are not crash tested so nobody really knows the outcome.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But even like a solid build home that if moved from one location to another, are moved carefully because one quick stop, the home keeps moving and will likely collapse. Now I am not comparing the construction of the RV to that of a home but rather using this comparison to illustrate that even though these are build solid, when moving down the highway, upon a collision as we observed from the crash testing and crash dynamics, if a passenger is in the rear seating, can increase the risk of severe injury or death. </a:t>
            </a:r>
          </a:p>
          <a:p>
            <a:pPr lvl="0"/>
            <a:r>
              <a:rPr lang="en-US" sz="1200" kern="1200" dirty="0">
                <a:solidFill>
                  <a:schemeClr val="tx1"/>
                </a:solidFill>
                <a:effectLst/>
                <a:latin typeface="+mn-lt"/>
                <a:ea typeface="+mn-ea"/>
                <a:cs typeface="+mn-cs"/>
              </a:rPr>
              <a:t>Of course while in a child restraint system a child would have more protection than without but as technicians we do not want a parent to have a false sense that their child will be safe.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are built like a home. But when moving a home on a roadway goes slowly and takes a long time for breaking. If it had to make a sharp turn or stop quickly the home would continue to follow. Just like with the RV the only difference is with the RV the risk is when passengers are inside. </a:t>
            </a:r>
          </a:p>
          <a:p>
            <a:endParaRPr lang="en-US" dirty="0"/>
          </a:p>
        </p:txBody>
      </p:sp>
      <p:sp>
        <p:nvSpPr>
          <p:cNvPr id="4" name="Slide Number Placeholder 3"/>
          <p:cNvSpPr>
            <a:spLocks noGrp="1"/>
          </p:cNvSpPr>
          <p:nvPr>
            <p:ph type="sldNum" sz="quarter" idx="10"/>
          </p:nvPr>
        </p:nvSpPr>
        <p:spPr/>
        <p:txBody>
          <a:bodyPr/>
          <a:lstStyle/>
          <a:p>
            <a:fld id="{E5AD37A2-5EE0-4BF7-B51C-AE023EFCD138}" type="slidenum">
              <a:rPr lang="en-US" smtClean="0"/>
              <a:t>32</a:t>
            </a:fld>
            <a:endParaRPr lang="en-US"/>
          </a:p>
        </p:txBody>
      </p:sp>
    </p:spTree>
    <p:extLst>
      <p:ext uri="{BB962C8B-B14F-4D97-AF65-F5344CB8AC3E}">
        <p14:creationId xmlns:p14="http://schemas.microsoft.com/office/powerpoint/2010/main" val="371594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now that we have learned of what occurs during:</a:t>
            </a:r>
          </a:p>
          <a:p>
            <a:pPr lvl="1"/>
            <a:r>
              <a:rPr lang="en-US" sz="1200" kern="1200" dirty="0">
                <a:solidFill>
                  <a:schemeClr val="tx1"/>
                </a:solidFill>
                <a:effectLst/>
                <a:latin typeface="+mn-lt"/>
                <a:ea typeface="+mn-ea"/>
                <a:cs typeface="+mn-cs"/>
              </a:rPr>
              <a:t>Crash testing, and</a:t>
            </a:r>
          </a:p>
          <a:p>
            <a:pPr lvl="1"/>
            <a:r>
              <a:rPr lang="en-US" sz="1200" kern="1200" dirty="0">
                <a:solidFill>
                  <a:schemeClr val="tx1"/>
                </a:solidFill>
                <a:effectLst/>
                <a:latin typeface="+mn-lt"/>
                <a:ea typeface="+mn-ea"/>
                <a:cs typeface="+mn-cs"/>
              </a:rPr>
              <a:t>Crashes</a:t>
            </a:r>
          </a:p>
          <a:p>
            <a:pPr lvl="0"/>
            <a:r>
              <a:rPr lang="en-US" sz="1200" kern="1200" dirty="0">
                <a:solidFill>
                  <a:schemeClr val="tx1"/>
                </a:solidFill>
                <a:effectLst/>
                <a:latin typeface="+mn-lt"/>
                <a:ea typeface="+mn-ea"/>
                <a:cs typeface="+mn-cs"/>
              </a:rPr>
              <a:t>And understand that RV’s are not crash tested and do not need to meet Federal seat belt standards</a:t>
            </a:r>
          </a:p>
          <a:p>
            <a:pPr lvl="0"/>
            <a:r>
              <a:rPr lang="en-US" sz="1200" kern="1200" dirty="0">
                <a:solidFill>
                  <a:schemeClr val="tx1"/>
                </a:solidFill>
                <a:effectLst/>
                <a:latin typeface="+mn-lt"/>
                <a:ea typeface="+mn-ea"/>
                <a:cs typeface="+mn-cs"/>
              </a:rPr>
              <a:t>As CPS Technicians are we confident to suggest to a parent on the safety of transporting a child in an RV? Or should we as Technicians be recommending a child to be transported in these vehicles? Will we want to take that responsibility or should we?</a:t>
            </a:r>
          </a:p>
        </p:txBody>
      </p:sp>
      <p:sp>
        <p:nvSpPr>
          <p:cNvPr id="4" name="Slide Number Placeholder 3"/>
          <p:cNvSpPr>
            <a:spLocks noGrp="1"/>
          </p:cNvSpPr>
          <p:nvPr>
            <p:ph type="sldNum" sz="quarter" idx="10"/>
          </p:nvPr>
        </p:nvSpPr>
        <p:spPr/>
        <p:txBody>
          <a:bodyPr/>
          <a:lstStyle/>
          <a:p>
            <a:fld id="{E5AD37A2-5EE0-4BF7-B51C-AE023EFCD138}" type="slidenum">
              <a:rPr lang="en-US" smtClean="0"/>
              <a:t>33</a:t>
            </a:fld>
            <a:endParaRPr lang="en-US"/>
          </a:p>
        </p:txBody>
      </p:sp>
    </p:spTree>
    <p:extLst>
      <p:ext uri="{BB962C8B-B14F-4D97-AF65-F5344CB8AC3E}">
        <p14:creationId xmlns:p14="http://schemas.microsoft.com/office/powerpoint/2010/main" val="165428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What these guidelines do it put the answer to many of these into the hands of the parents.</a:t>
            </a:r>
          </a:p>
          <a:p>
            <a:pPr lvl="1"/>
            <a:r>
              <a:rPr lang="en-US" sz="1200" kern="1200" dirty="0">
                <a:solidFill>
                  <a:schemeClr val="tx1"/>
                </a:solidFill>
                <a:effectLst/>
                <a:latin typeface="+mn-lt"/>
                <a:ea typeface="+mn-ea"/>
                <a:cs typeface="+mn-cs"/>
              </a:rPr>
              <a:t>Parents need to be able to make their own decision based upon the facts. After all we are not here to suggest not to use a specific RV with a child passenger anyway, but rather provide them what is safest.</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Before</a:t>
            </a:r>
            <a:r>
              <a:rPr lang="en-US" sz="1200" kern="1200" baseline="0" dirty="0">
                <a:solidFill>
                  <a:schemeClr val="tx1"/>
                </a:solidFill>
                <a:effectLst/>
                <a:latin typeface="+mn-lt"/>
                <a:ea typeface="+mn-ea"/>
                <a:cs typeface="+mn-cs"/>
              </a:rPr>
              <a:t> I established these guidelines, I</a:t>
            </a:r>
            <a:r>
              <a:rPr lang="en-US" sz="1200" kern="1200" dirty="0">
                <a:solidFill>
                  <a:schemeClr val="tx1"/>
                </a:solidFill>
                <a:effectLst/>
                <a:latin typeface="+mn-lt"/>
                <a:ea typeface="+mn-ea"/>
                <a:cs typeface="+mn-cs"/>
              </a:rPr>
              <a:t> also took time to interview parents and RV owners, reviewed many RV blogs and RV manufacturers on this issue. Interestingly among bloggers, many responders question why RV manufacturers are not crash tested in the U.S. </a:t>
            </a:r>
          </a:p>
          <a:p>
            <a:pPr lvl="0"/>
            <a:r>
              <a:rPr lang="en-US" sz="1200" kern="1200" dirty="0">
                <a:solidFill>
                  <a:schemeClr val="tx1"/>
                </a:solidFill>
                <a:effectLst/>
                <a:latin typeface="+mn-lt"/>
                <a:ea typeface="+mn-ea"/>
                <a:cs typeface="+mn-cs"/>
              </a:rPr>
              <a:t>Many parents simply want to know, what do I need to know and do to keep my child safe. So these guidelines, not fully complete, but a start to help clear the way of this gray area, helps us technicians to more effectively help parents make the safest choice. </a:t>
            </a:r>
          </a:p>
          <a:p>
            <a:endParaRPr lang="en-US" dirty="0"/>
          </a:p>
        </p:txBody>
      </p:sp>
      <p:sp>
        <p:nvSpPr>
          <p:cNvPr id="4" name="Slide Number Placeholder 3"/>
          <p:cNvSpPr>
            <a:spLocks noGrp="1"/>
          </p:cNvSpPr>
          <p:nvPr>
            <p:ph type="sldNum" sz="quarter" idx="10"/>
          </p:nvPr>
        </p:nvSpPr>
        <p:spPr/>
        <p:txBody>
          <a:bodyPr/>
          <a:lstStyle/>
          <a:p>
            <a:fld id="{E5AD37A2-5EE0-4BF7-B51C-AE023EFCD138}" type="slidenum">
              <a:rPr lang="en-US" smtClean="0"/>
              <a:t>34</a:t>
            </a:fld>
            <a:endParaRPr lang="en-US"/>
          </a:p>
        </p:txBody>
      </p:sp>
    </p:spTree>
    <p:extLst>
      <p:ext uri="{BB962C8B-B14F-4D97-AF65-F5344CB8AC3E}">
        <p14:creationId xmlns:p14="http://schemas.microsoft.com/office/powerpoint/2010/main" val="187469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D37A2-5EE0-4BF7-B51C-AE023EFCD138}" type="slidenum">
              <a:rPr lang="en-US" smtClean="0"/>
              <a:t>35</a:t>
            </a:fld>
            <a:endParaRPr lang="en-US"/>
          </a:p>
        </p:txBody>
      </p:sp>
    </p:spTree>
    <p:extLst>
      <p:ext uri="{BB962C8B-B14F-4D97-AF65-F5344CB8AC3E}">
        <p14:creationId xmlns:p14="http://schemas.microsoft.com/office/powerpoint/2010/main" val="163328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254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63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39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77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36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6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1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106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36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9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201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50000">
              <a:schemeClr val="tx2">
                <a:lumMod val="75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45648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outandaboutlive.co.uk/Motorhomes/News/Manufacturers/Bailey-crash-tests-motorhomes-to-improve-safety/_ch1_nw2629_pg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hyperlink" Target="http://www.roadtrek.com/safetyfeatures.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procarseatsafety.com/recreation-vehicles-rv.html"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4.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16.wdp"/><Relationship Id="rId5" Type="http://schemas.microsoft.com/office/2007/relationships/hdphoto" Target="../media/hdphoto9.wdp"/><Relationship Id="rId10" Type="http://schemas.openxmlformats.org/officeDocument/2006/relationships/image" Target="../media/image61.png"/><Relationship Id="rId4" Type="http://schemas.openxmlformats.org/officeDocument/2006/relationships/image" Target="../media/image60.png"/><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11" Type="http://schemas.microsoft.com/office/2007/relationships/hdphoto" Target="../media/hdphoto16.wdp"/><Relationship Id="rId5" Type="http://schemas.microsoft.com/office/2007/relationships/hdphoto" Target="../media/hdphoto18.wdp"/><Relationship Id="rId10" Type="http://schemas.openxmlformats.org/officeDocument/2006/relationships/image" Target="../media/image61.png"/><Relationship Id="rId4" Type="http://schemas.openxmlformats.org/officeDocument/2006/relationships/image" Target="../media/image63.png"/><Relationship Id="rId9"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jdecarli@ProConsumerSafety.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2192243"/>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19200" y="239303"/>
            <a:ext cx="7772400" cy="1470025"/>
          </a:xfrm>
        </p:spPr>
        <p:txBody>
          <a:bodyPr>
            <a:normAutofit/>
          </a:bodyPr>
          <a:lstStyle/>
          <a:p>
            <a:pPr algn="r"/>
            <a:r>
              <a:rPr lang="en-US" sz="4000" b="1" dirty="0">
                <a:solidFill>
                  <a:schemeClr val="bg1"/>
                </a:solidFill>
              </a:rPr>
              <a:t>Recreational Vehicles &amp; </a:t>
            </a:r>
            <a:br>
              <a:rPr lang="en-US" sz="4000" b="1" dirty="0">
                <a:solidFill>
                  <a:schemeClr val="bg1"/>
                </a:solidFill>
              </a:rPr>
            </a:br>
            <a:r>
              <a:rPr lang="en-US" sz="4000" b="1" dirty="0">
                <a:solidFill>
                  <a:schemeClr val="bg1"/>
                </a:solidFill>
              </a:rPr>
              <a:t>Child Occupants</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95" r="8811" b="-395"/>
          <a:stretch/>
        </p:blipFill>
        <p:spPr bwMode="auto">
          <a:xfrm flipH="1">
            <a:off x="-5" y="2599008"/>
            <a:ext cx="6019801" cy="425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2198136"/>
            <a:ext cx="6019801" cy="4668386"/>
          </a:xfrm>
          <a:prstGeom prst="rect">
            <a:avLst/>
          </a:prstGeom>
          <a:gradFill>
            <a:gsLst>
              <a:gs pos="2000">
                <a:schemeClr val="tx2">
                  <a:lumMod val="75000"/>
                  <a:alpha val="99000"/>
                </a:schemeClr>
              </a:gs>
              <a:gs pos="87000">
                <a:schemeClr val="tx2">
                  <a:lumMod val="60000"/>
                  <a:lumOff val="40000"/>
                  <a:alpha val="21000"/>
                </a:schemeClr>
              </a:gs>
              <a:gs pos="98000">
                <a:schemeClr val="tx2">
                  <a:lumMod val="60000"/>
                  <a:lumOff val="4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914400" y="1676400"/>
            <a:ext cx="8139764" cy="437014"/>
          </a:xfrm>
        </p:spPr>
        <p:txBody>
          <a:bodyPr>
            <a:normAutofit/>
          </a:bodyPr>
          <a:lstStyle/>
          <a:p>
            <a:pPr algn="r"/>
            <a:r>
              <a:rPr lang="en-US" sz="2200" b="1" dirty="0">
                <a:solidFill>
                  <a:schemeClr val="bg1">
                    <a:lumMod val="65000"/>
                  </a:schemeClr>
                </a:solidFill>
              </a:rPr>
              <a:t>Guidelines &amp; recommendations to provide to parents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0543" y="4738816"/>
            <a:ext cx="2196164" cy="175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152399" y="152400"/>
            <a:ext cx="189325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39" y="6030364"/>
            <a:ext cx="1090030" cy="647572"/>
          </a:xfrm>
          <a:prstGeom prst="rect">
            <a:avLst/>
          </a:prstGeom>
        </p:spPr>
      </p:pic>
      <p:sp>
        <p:nvSpPr>
          <p:cNvPr id="12" name="Subtitle 2">
            <a:extLst>
              <a:ext uri="{FF2B5EF4-FFF2-40B4-BE49-F238E27FC236}">
                <a16:creationId xmlns:a16="http://schemas.microsoft.com/office/drawing/2014/main" id="{294FA118-D378-49FC-9CFC-B2AE143F3942}"/>
              </a:ext>
            </a:extLst>
          </p:cNvPr>
          <p:cNvSpPr txBox="1">
            <a:spLocks/>
          </p:cNvSpPr>
          <p:nvPr/>
        </p:nvSpPr>
        <p:spPr>
          <a:xfrm>
            <a:off x="-304800" y="2398729"/>
            <a:ext cx="9144005" cy="2133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1800" dirty="0">
                <a:solidFill>
                  <a:schemeClr val="bg1">
                    <a:lumMod val="75000"/>
                  </a:schemeClr>
                </a:solidFill>
              </a:rPr>
              <a:t> </a:t>
            </a:r>
            <a:r>
              <a:rPr lang="en-US" sz="1800" dirty="0">
                <a:solidFill>
                  <a:schemeClr val="accent1">
                    <a:lumMod val="60000"/>
                    <a:lumOff val="40000"/>
                  </a:schemeClr>
                </a:solidFill>
              </a:rPr>
              <a:t>Lifesavers Conference, San Antonio, Texas</a:t>
            </a:r>
          </a:p>
          <a:p>
            <a:pPr algn="r"/>
            <a:r>
              <a:rPr lang="en-US" sz="1800" dirty="0">
                <a:solidFill>
                  <a:schemeClr val="accent1">
                    <a:lumMod val="60000"/>
                    <a:lumOff val="40000"/>
                  </a:schemeClr>
                </a:solidFill>
              </a:rPr>
              <a:t>Workshop: Vacation Travel Risks &amp; What Parents Need to Know</a:t>
            </a:r>
          </a:p>
          <a:p>
            <a:pPr algn="r"/>
            <a:r>
              <a:rPr lang="en-US" sz="1800" dirty="0">
                <a:solidFill>
                  <a:schemeClr val="accent1">
                    <a:lumMod val="60000"/>
                    <a:lumOff val="40000"/>
                  </a:schemeClr>
                </a:solidFill>
              </a:rPr>
              <a:t>April 23, 2018</a:t>
            </a:r>
          </a:p>
          <a:p>
            <a:pPr algn="r"/>
            <a:r>
              <a:rPr lang="en-US" sz="1000" dirty="0">
                <a:solidFill>
                  <a:schemeClr val="accent1">
                    <a:lumMod val="60000"/>
                    <a:lumOff val="40000"/>
                  </a:schemeClr>
                </a:solidFill>
              </a:rPr>
              <a:t> </a:t>
            </a:r>
          </a:p>
          <a:p>
            <a:pPr algn="r"/>
            <a:r>
              <a:rPr lang="en-US" sz="1800" b="1" dirty="0">
                <a:solidFill>
                  <a:schemeClr val="bg1"/>
                </a:solidFill>
              </a:rPr>
              <a:t>James DeCarli</a:t>
            </a:r>
            <a:r>
              <a:rPr lang="en-US" sz="1800" dirty="0">
                <a:solidFill>
                  <a:schemeClr val="bg1"/>
                </a:solidFill>
              </a:rPr>
              <a:t>, PhD, MPH, PgDip, MPA, CPST</a:t>
            </a:r>
          </a:p>
          <a:p>
            <a:pPr algn="r"/>
            <a:r>
              <a:rPr lang="en-US" sz="1800" dirty="0">
                <a:solidFill>
                  <a:schemeClr val="bg1"/>
                </a:solidFill>
              </a:rPr>
              <a:t>Pro Consumer Safety </a:t>
            </a:r>
          </a:p>
        </p:txBody>
      </p:sp>
    </p:spTree>
    <p:extLst>
      <p:ext uri="{BB962C8B-B14F-4D97-AF65-F5344CB8AC3E}">
        <p14:creationId xmlns:p14="http://schemas.microsoft.com/office/powerpoint/2010/main" val="1013507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solidFill>
                  <a:schemeClr val="bg1"/>
                </a:solidFill>
              </a:rPr>
              <a:t>RV Construction Process &amp; Material</a:t>
            </a:r>
          </a:p>
        </p:txBody>
      </p:sp>
      <p:sp>
        <p:nvSpPr>
          <p:cNvPr id="7" name="Rectangle 6"/>
          <p:cNvSpPr/>
          <p:nvPr/>
        </p:nvSpPr>
        <p:spPr>
          <a:xfrm>
            <a:off x="3231662" y="2103539"/>
            <a:ext cx="1632045" cy="523220"/>
          </a:xfrm>
          <a:prstGeom prst="rect">
            <a:avLst/>
          </a:prstGeom>
          <a:ln>
            <a:noFill/>
          </a:ln>
        </p:spPr>
        <p:txBody>
          <a:bodyPr wrap="square">
            <a:spAutoFit/>
          </a:bodyPr>
          <a:lstStyle/>
          <a:p>
            <a:r>
              <a:rPr lang="en-US" sz="2800" dirty="0">
                <a:solidFill>
                  <a:schemeClr val="bg1"/>
                </a:solidFill>
                <a:latin typeface="Arial Narrow" panose="020B0606020202030204" pitchFamily="34" charset="0"/>
                <a:cs typeface="Browallia New" panose="020B0604020202020204" pitchFamily="34" charset="-34"/>
              </a:rPr>
              <a:t>Chassis</a:t>
            </a:r>
            <a:endParaRPr lang="en-US" sz="2800" dirty="0">
              <a:solidFill>
                <a:schemeClr val="bg1"/>
              </a:solidFill>
              <a:latin typeface="Arial Narrow" panose="020B0606020202030204" pitchFamily="34" charset="0"/>
            </a:endParaRPr>
          </a:p>
        </p:txBody>
      </p:sp>
      <p:cxnSp>
        <p:nvCxnSpPr>
          <p:cNvPr id="9" name="Straight Connector 8"/>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AutoShape 2" descr="http://www.motorhomedoctor.com/cut-awa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209"/>
          <a:stretch/>
        </p:blipFill>
        <p:spPr bwMode="auto">
          <a:xfrm>
            <a:off x="543063" y="4730808"/>
            <a:ext cx="2510458" cy="112739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63" y="1831749"/>
            <a:ext cx="2510458" cy="10668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705"/>
          <a:stretch/>
        </p:blipFill>
        <p:spPr bwMode="auto">
          <a:xfrm>
            <a:off x="543063" y="3298884"/>
            <a:ext cx="2510458" cy="1087295"/>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6324" b="27499"/>
          <a:stretch/>
        </p:blipFill>
        <p:spPr bwMode="auto">
          <a:xfrm>
            <a:off x="5181594" y="1894692"/>
            <a:ext cx="2526619" cy="1045159"/>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557"/>
          <a:stretch/>
        </p:blipFill>
        <p:spPr bwMode="auto">
          <a:xfrm>
            <a:off x="5181594" y="3356559"/>
            <a:ext cx="2526619" cy="1081743"/>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232799" y="3580921"/>
            <a:ext cx="1632045" cy="523220"/>
          </a:xfrm>
          <a:prstGeom prst="rect">
            <a:avLst/>
          </a:prstGeom>
          <a:ln>
            <a:noFill/>
          </a:ln>
        </p:spPr>
        <p:txBody>
          <a:bodyPr wrap="square">
            <a:spAutoFit/>
          </a:bodyPr>
          <a:lstStyle/>
          <a:p>
            <a:r>
              <a:rPr lang="en-US" sz="2800" dirty="0">
                <a:solidFill>
                  <a:schemeClr val="bg1"/>
                </a:solidFill>
                <a:latin typeface="Arial Narrow" panose="020B0606020202030204" pitchFamily="34" charset="0"/>
                <a:cs typeface="Browallia New" panose="020B0604020202020204" pitchFamily="34" charset="-34"/>
              </a:rPr>
              <a:t>Flooring</a:t>
            </a:r>
            <a:endParaRPr lang="en-US" sz="2800" dirty="0">
              <a:solidFill>
                <a:schemeClr val="bg1"/>
              </a:solidFill>
              <a:latin typeface="Arial Narrow" panose="020B0606020202030204" pitchFamily="34" charset="0"/>
            </a:endParaRPr>
          </a:p>
        </p:txBody>
      </p:sp>
      <p:sp>
        <p:nvSpPr>
          <p:cNvPr id="14" name="Rectangle 13"/>
          <p:cNvSpPr/>
          <p:nvPr/>
        </p:nvSpPr>
        <p:spPr>
          <a:xfrm>
            <a:off x="3241898" y="4808738"/>
            <a:ext cx="1632045" cy="954107"/>
          </a:xfrm>
          <a:prstGeom prst="rect">
            <a:avLst/>
          </a:prstGeom>
          <a:ln>
            <a:noFill/>
          </a:ln>
        </p:spPr>
        <p:txBody>
          <a:bodyPr wrap="square">
            <a:spAutoFit/>
          </a:bodyPr>
          <a:lstStyle/>
          <a:p>
            <a:r>
              <a:rPr lang="en-US" sz="2800" dirty="0">
                <a:solidFill>
                  <a:schemeClr val="bg1"/>
                </a:solidFill>
                <a:latin typeface="Arial Narrow" panose="020B0606020202030204" pitchFamily="34" charset="0"/>
                <a:cs typeface="Browallia New" panose="020B0604020202020204" pitchFamily="34" charset="-34"/>
              </a:rPr>
              <a:t>Cabinets/</a:t>
            </a:r>
          </a:p>
          <a:p>
            <a:r>
              <a:rPr lang="en-US" sz="2800" dirty="0">
                <a:solidFill>
                  <a:schemeClr val="bg1"/>
                </a:solidFill>
                <a:latin typeface="Arial Narrow" panose="020B0606020202030204" pitchFamily="34" charset="0"/>
                <a:cs typeface="Browallia New" panose="020B0604020202020204" pitchFamily="34" charset="-34"/>
              </a:rPr>
              <a:t>Utility</a:t>
            </a:r>
            <a:endParaRPr lang="en-US" sz="2800" dirty="0">
              <a:solidFill>
                <a:schemeClr val="bg1"/>
              </a:solidFill>
              <a:latin typeface="Arial Narrow" panose="020B0606020202030204" pitchFamily="34" charset="0"/>
            </a:endParaRPr>
          </a:p>
        </p:txBody>
      </p:sp>
      <p:sp>
        <p:nvSpPr>
          <p:cNvPr id="15" name="Rectangle 14"/>
          <p:cNvSpPr/>
          <p:nvPr/>
        </p:nvSpPr>
        <p:spPr>
          <a:xfrm>
            <a:off x="7887489" y="1940218"/>
            <a:ext cx="1435785" cy="954107"/>
          </a:xfrm>
          <a:prstGeom prst="rect">
            <a:avLst/>
          </a:prstGeom>
          <a:ln>
            <a:noFill/>
          </a:ln>
        </p:spPr>
        <p:txBody>
          <a:bodyPr wrap="square">
            <a:spAutoFit/>
          </a:bodyPr>
          <a:lstStyle/>
          <a:p>
            <a:r>
              <a:rPr lang="en-US" sz="2800" dirty="0">
                <a:solidFill>
                  <a:schemeClr val="bg1"/>
                </a:solidFill>
                <a:latin typeface="Arial Narrow" panose="020B0606020202030204" pitchFamily="34" charset="0"/>
                <a:cs typeface="Browallia New" panose="020B0604020202020204" pitchFamily="34" charset="-34"/>
              </a:rPr>
              <a:t>Exterior</a:t>
            </a:r>
          </a:p>
          <a:p>
            <a:r>
              <a:rPr lang="en-US" sz="2800" dirty="0">
                <a:solidFill>
                  <a:schemeClr val="bg1"/>
                </a:solidFill>
                <a:latin typeface="Arial Narrow" panose="020B0606020202030204" pitchFamily="34" charset="0"/>
                <a:cs typeface="Browallia New" panose="020B0604020202020204" pitchFamily="34" charset="-34"/>
              </a:rPr>
              <a:t>walls</a:t>
            </a:r>
            <a:endParaRPr lang="en-US" sz="2800" dirty="0">
              <a:solidFill>
                <a:schemeClr val="bg1"/>
              </a:solidFill>
              <a:latin typeface="Arial Narrow" panose="020B0606020202030204" pitchFamily="34" charset="0"/>
            </a:endParaRPr>
          </a:p>
        </p:txBody>
      </p:sp>
      <p:sp>
        <p:nvSpPr>
          <p:cNvPr id="16" name="Rectangle 15"/>
          <p:cNvSpPr/>
          <p:nvPr/>
        </p:nvSpPr>
        <p:spPr>
          <a:xfrm>
            <a:off x="7887491" y="3635820"/>
            <a:ext cx="1435784" cy="523220"/>
          </a:xfrm>
          <a:prstGeom prst="rect">
            <a:avLst/>
          </a:prstGeom>
          <a:ln>
            <a:noFill/>
          </a:ln>
        </p:spPr>
        <p:txBody>
          <a:bodyPr wrap="square">
            <a:spAutoFit/>
          </a:bodyPr>
          <a:lstStyle/>
          <a:p>
            <a:r>
              <a:rPr lang="en-US" sz="2800" dirty="0">
                <a:solidFill>
                  <a:schemeClr val="bg1"/>
                </a:solidFill>
                <a:latin typeface="Arial Narrow" panose="020B0606020202030204" pitchFamily="34" charset="0"/>
                <a:cs typeface="Browallia New" panose="020B0604020202020204" pitchFamily="34" charset="-34"/>
              </a:rPr>
              <a:t>Roofing</a:t>
            </a:r>
            <a:endParaRPr lang="en-US" sz="2800" dirty="0">
              <a:solidFill>
                <a:schemeClr val="bg1"/>
              </a:solidFill>
              <a:latin typeface="Arial Narrow" panose="020B0606020202030204" pitchFamily="34" charset="0"/>
            </a:endParaRPr>
          </a:p>
        </p:txBody>
      </p:sp>
      <p:sp>
        <p:nvSpPr>
          <p:cNvPr id="5" name="Oval 4"/>
          <p:cNvSpPr/>
          <p:nvPr/>
        </p:nvSpPr>
        <p:spPr>
          <a:xfrm>
            <a:off x="348582" y="1621395"/>
            <a:ext cx="533400" cy="533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1</a:t>
            </a:r>
          </a:p>
        </p:txBody>
      </p:sp>
      <p:sp>
        <p:nvSpPr>
          <p:cNvPr id="20" name="Oval 19"/>
          <p:cNvSpPr/>
          <p:nvPr/>
        </p:nvSpPr>
        <p:spPr>
          <a:xfrm>
            <a:off x="362230" y="3047522"/>
            <a:ext cx="533400" cy="533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2</a:t>
            </a:r>
          </a:p>
        </p:txBody>
      </p:sp>
      <p:sp>
        <p:nvSpPr>
          <p:cNvPr id="21" name="Oval 20"/>
          <p:cNvSpPr/>
          <p:nvPr/>
        </p:nvSpPr>
        <p:spPr>
          <a:xfrm>
            <a:off x="347777" y="4542038"/>
            <a:ext cx="533400" cy="533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3</a:t>
            </a:r>
          </a:p>
        </p:txBody>
      </p:sp>
      <p:sp>
        <p:nvSpPr>
          <p:cNvPr id="22" name="Oval 21"/>
          <p:cNvSpPr/>
          <p:nvPr/>
        </p:nvSpPr>
        <p:spPr>
          <a:xfrm>
            <a:off x="4943328" y="1673517"/>
            <a:ext cx="533400" cy="533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4</a:t>
            </a:r>
          </a:p>
        </p:txBody>
      </p:sp>
      <p:sp>
        <p:nvSpPr>
          <p:cNvPr id="23" name="Oval 22"/>
          <p:cNvSpPr/>
          <p:nvPr/>
        </p:nvSpPr>
        <p:spPr>
          <a:xfrm>
            <a:off x="4956976" y="3099644"/>
            <a:ext cx="533400" cy="533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5</a:t>
            </a:r>
          </a:p>
        </p:txBody>
      </p:sp>
      <p:sp>
        <p:nvSpPr>
          <p:cNvPr id="6" name="Rectangle 5"/>
          <p:cNvSpPr/>
          <p:nvPr/>
        </p:nvSpPr>
        <p:spPr>
          <a:xfrm>
            <a:off x="5181598" y="4800600"/>
            <a:ext cx="3429002"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469430" y="4918936"/>
            <a:ext cx="2430474" cy="1328569"/>
          </a:xfrm>
          <a:prstGeom prst="rect">
            <a:avLst/>
          </a:prstGeom>
          <a:noFill/>
        </p:spPr>
        <p:txBody>
          <a:bodyPr wrap="none" rtlCol="0">
            <a:spAutoFit/>
          </a:bodyPr>
          <a:lstStyle/>
          <a:p>
            <a:pPr>
              <a:spcAft>
                <a:spcPts val="500"/>
              </a:spcAft>
            </a:pPr>
            <a:r>
              <a:rPr lang="en-US" sz="2400" b="1" dirty="0">
                <a:solidFill>
                  <a:srgbClr val="FFFF00"/>
                </a:solidFill>
                <a:latin typeface="Arial Narrow" panose="020B0606020202030204" pitchFamily="34" charset="0"/>
                <a:cs typeface="Arial" panose="020B0604020202020204" pitchFamily="34" charset="0"/>
              </a:rPr>
              <a:t>Framing Materials:</a:t>
            </a:r>
          </a:p>
          <a:p>
            <a:pPr marL="395287" indent="-285750">
              <a:spcAft>
                <a:spcPts val="500"/>
              </a:spcAft>
              <a:buFont typeface="Wingdings" panose="05000000000000000000" pitchFamily="2" charset="2"/>
              <a:buChar char="Ø"/>
            </a:pPr>
            <a:r>
              <a:rPr lang="en-US" sz="2400" dirty="0">
                <a:solidFill>
                  <a:srgbClr val="FFFF00"/>
                </a:solidFill>
                <a:latin typeface="Arial Narrow" panose="020B0606020202030204" pitchFamily="34" charset="0"/>
                <a:cs typeface="Arial" panose="020B0604020202020204" pitchFamily="34" charset="0"/>
              </a:rPr>
              <a:t>Wood</a:t>
            </a:r>
          </a:p>
          <a:p>
            <a:pPr marL="395287" indent="-285750">
              <a:spcAft>
                <a:spcPts val="500"/>
              </a:spcAft>
              <a:buFont typeface="Wingdings" panose="05000000000000000000" pitchFamily="2" charset="2"/>
              <a:buChar char="Ø"/>
            </a:pPr>
            <a:r>
              <a:rPr lang="en-US" sz="2400" dirty="0">
                <a:solidFill>
                  <a:srgbClr val="FFFF00"/>
                </a:solidFill>
                <a:latin typeface="Arial Narrow" panose="020B0606020202030204" pitchFamily="34" charset="0"/>
                <a:cs typeface="Arial" panose="020B0604020202020204" pitchFamily="34" charset="0"/>
              </a:rPr>
              <a:t>Aluminum</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30121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5" grpId="0" animBg="1"/>
      <p:bldP spid="20" grpId="0" animBg="1"/>
      <p:bldP spid="21" grpId="0" animBg="1"/>
      <p:bldP spid="22" grpId="0" animBg="1"/>
      <p:bldP spid="23" grpId="0" animBg="1"/>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70962"/>
            <a:ext cx="5105400" cy="1470025"/>
          </a:xfrm>
        </p:spPr>
        <p:txBody>
          <a:bodyPr/>
          <a:lstStyle/>
          <a:p>
            <a:r>
              <a:rPr lang="en-US" b="1" dirty="0">
                <a:solidFill>
                  <a:schemeClr val="bg1"/>
                </a:solidFill>
              </a:rPr>
              <a:t>Rear Seat Belt Construction in RV’s</a:t>
            </a:r>
          </a:p>
        </p:txBody>
      </p:sp>
      <p:sp>
        <p:nvSpPr>
          <p:cNvPr id="3" name="Subtitle 2"/>
          <p:cNvSpPr>
            <a:spLocks noGrp="1"/>
          </p:cNvSpPr>
          <p:nvPr>
            <p:ph type="subTitle" idx="1"/>
          </p:nvPr>
        </p:nvSpPr>
        <p:spPr>
          <a:xfrm>
            <a:off x="4164724" y="2514600"/>
            <a:ext cx="4755448" cy="4343400"/>
          </a:xfrm>
        </p:spPr>
        <p:txBody>
          <a:bodyPr>
            <a:noAutofit/>
          </a:bodyPr>
          <a:lstStyle/>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Older RV’s seat belts anchored to wooden joists</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Currently: Anchored to vehicle chassis (frame)</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95" y="2525510"/>
            <a:ext cx="3310045" cy="1810789"/>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10" y="544310"/>
            <a:ext cx="3335730" cy="1824840"/>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95" y="4561889"/>
            <a:ext cx="3310045" cy="1824288"/>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453095" y="544310"/>
            <a:ext cx="595036" cy="923330"/>
          </a:xfrm>
          <a:prstGeom prst="rect">
            <a:avLst/>
          </a:prstGeom>
          <a:solidFill>
            <a:srgbClr val="663300">
              <a:alpha val="39000"/>
            </a:srgbClr>
          </a:solidFill>
          <a:ln>
            <a:noFill/>
          </a:ln>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FFFF00"/>
                </a:solidFill>
                <a:effectLst>
                  <a:outerShdw blurRad="50800" algn="tl" rotWithShape="0">
                    <a:srgbClr val="000000"/>
                  </a:outerShdw>
                </a:effectLst>
              </a:rPr>
              <a:t>1</a:t>
            </a:r>
          </a:p>
        </p:txBody>
      </p:sp>
      <p:sp>
        <p:nvSpPr>
          <p:cNvPr id="13" name="Rectangle 12"/>
          <p:cNvSpPr/>
          <p:nvPr/>
        </p:nvSpPr>
        <p:spPr>
          <a:xfrm>
            <a:off x="453095" y="2522496"/>
            <a:ext cx="595036" cy="923330"/>
          </a:xfrm>
          <a:prstGeom prst="rect">
            <a:avLst/>
          </a:prstGeom>
          <a:solidFill>
            <a:srgbClr val="663300">
              <a:alpha val="39000"/>
            </a:srgbClr>
          </a:solidFill>
          <a:ln>
            <a:noFill/>
          </a:ln>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FFFF00"/>
                </a:solidFill>
                <a:effectLst>
                  <a:outerShdw blurRad="50800" algn="tl" rotWithShape="0">
                    <a:srgbClr val="000000"/>
                  </a:outerShdw>
                </a:effectLst>
              </a:rPr>
              <a:t>2</a:t>
            </a:r>
          </a:p>
        </p:txBody>
      </p:sp>
      <p:sp>
        <p:nvSpPr>
          <p:cNvPr id="14" name="Rectangle 13"/>
          <p:cNvSpPr/>
          <p:nvPr/>
        </p:nvSpPr>
        <p:spPr>
          <a:xfrm>
            <a:off x="453095" y="4561889"/>
            <a:ext cx="595036" cy="923330"/>
          </a:xfrm>
          <a:prstGeom prst="rect">
            <a:avLst/>
          </a:prstGeom>
          <a:solidFill>
            <a:srgbClr val="663300">
              <a:alpha val="39000"/>
            </a:srgbClr>
          </a:solidFill>
          <a:ln>
            <a:noFill/>
          </a:ln>
        </p:spPr>
        <p:txBody>
          <a:bodyPr wrap="none" lIns="91440" tIns="45720" rIns="91440" bIns="45720">
            <a:spAutoFit/>
          </a:bodyPr>
          <a:lstStyle/>
          <a:p>
            <a:pPr algn="ctr"/>
            <a:r>
              <a:rPr lang="en-US" sz="5400" b="1" cap="none" spc="0" dirty="0">
                <a:ln w="17780" cmpd="sng">
                  <a:solidFill>
                    <a:srgbClr val="FFFFFF"/>
                  </a:solidFill>
                  <a:prstDash val="solid"/>
                  <a:miter lim="800000"/>
                </a:ln>
                <a:solidFill>
                  <a:srgbClr val="FFFF00"/>
                </a:solidFill>
                <a:effectLst>
                  <a:outerShdw blurRad="50800" algn="tl" rotWithShape="0">
                    <a:srgbClr val="000000"/>
                  </a:outerShdw>
                </a:effectLst>
              </a:rPr>
              <a:t>3</a:t>
            </a:r>
          </a:p>
        </p:txBody>
      </p:sp>
      <p:cxnSp>
        <p:nvCxnSpPr>
          <p:cNvPr id="15" name="Straight Connector 14"/>
          <p:cNvCxnSpPr/>
          <p:nvPr/>
        </p:nvCxnSpPr>
        <p:spPr>
          <a:xfrm>
            <a:off x="4191000" y="1981200"/>
            <a:ext cx="4953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0692" y="6223000"/>
            <a:ext cx="1068868" cy="635000"/>
          </a:xfrm>
          <a:prstGeom prst="rect">
            <a:avLst/>
          </a:prstGeom>
        </p:spPr>
      </p:pic>
    </p:spTree>
    <p:extLst>
      <p:ext uri="{BB962C8B-B14F-4D97-AF65-F5344CB8AC3E}">
        <p14:creationId xmlns:p14="http://schemas.microsoft.com/office/powerpoint/2010/main" val="23636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349476" y="2385127"/>
            <a:ext cx="4095211" cy="418456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38600" y="270962"/>
            <a:ext cx="5105400" cy="1470025"/>
          </a:xfrm>
        </p:spPr>
        <p:txBody>
          <a:bodyPr/>
          <a:lstStyle/>
          <a:p>
            <a:r>
              <a:rPr lang="en-US" b="1" dirty="0">
                <a:solidFill>
                  <a:schemeClr val="bg1"/>
                </a:solidFill>
              </a:rPr>
              <a:t>Rear Seat Belt Construction in RV’s</a:t>
            </a:r>
          </a:p>
        </p:txBody>
      </p:sp>
      <p:sp>
        <p:nvSpPr>
          <p:cNvPr id="3" name="Subtitle 2"/>
          <p:cNvSpPr>
            <a:spLocks noGrp="1"/>
          </p:cNvSpPr>
          <p:nvPr>
            <p:ph type="subTitle" idx="1"/>
          </p:nvPr>
        </p:nvSpPr>
        <p:spPr>
          <a:xfrm>
            <a:off x="4724400" y="2042777"/>
            <a:ext cx="4208910" cy="4343400"/>
          </a:xfrm>
        </p:spPr>
        <p:txBody>
          <a:bodyPr>
            <a:noAutofit/>
          </a:bodyPr>
          <a:lstStyle/>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Seat belts look similar to those in passenger vehicles</a:t>
            </a:r>
          </a:p>
        </p:txBody>
      </p:sp>
      <p:cxnSp>
        <p:nvCxnSpPr>
          <p:cNvPr id="15" name="Straight Connector 14"/>
          <p:cNvCxnSpPr/>
          <p:nvPr/>
        </p:nvCxnSpPr>
        <p:spPr>
          <a:xfrm>
            <a:off x="4191000" y="1981200"/>
            <a:ext cx="4953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49964" y="3500437"/>
            <a:ext cx="2035072"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66667" y1="73780" x2="92233" y2="96341"/>
                        <a14:foregroundMark x1="82201" y1="13110" x2="80583" y2="44512"/>
                        <a14:foregroundMark x1="97087" y1="56707" x2="99676" y2="62500"/>
                        <a14:foregroundMark x1="98382" y1="81707" x2="99676" y2="74085"/>
                      </a14:backgroundRemoval>
                    </a14:imgEffect>
                  </a14:imgLayer>
                </a14:imgProps>
              </a:ext>
              <a:ext uri="{28A0092B-C50C-407E-A947-70E740481C1C}">
                <a14:useLocalDpi xmlns:a14="http://schemas.microsoft.com/office/drawing/2010/main" val="0"/>
              </a:ext>
            </a:extLst>
          </a:blip>
          <a:srcRect b="12839"/>
          <a:stretch/>
        </p:blipFill>
        <p:spPr bwMode="auto">
          <a:xfrm>
            <a:off x="304800" y="2891606"/>
            <a:ext cx="4184560" cy="364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rot="20179664">
            <a:off x="2688197" y="3544110"/>
            <a:ext cx="675678" cy="488076"/>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rot="20179664">
            <a:off x="4213151" y="4481733"/>
            <a:ext cx="717698" cy="461751"/>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rot="13429371">
            <a:off x="6089287" y="4320996"/>
            <a:ext cx="680466" cy="444412"/>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9480" y="6216112"/>
            <a:ext cx="1068868" cy="635000"/>
          </a:xfrm>
          <a:prstGeom prst="rect">
            <a:avLst/>
          </a:prstGeom>
        </p:spPr>
      </p:pic>
    </p:spTree>
    <p:extLst>
      <p:ext uri="{BB962C8B-B14F-4D97-AF65-F5344CB8AC3E}">
        <p14:creationId xmlns:p14="http://schemas.microsoft.com/office/powerpoint/2010/main" val="34413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70962"/>
            <a:ext cx="5105400" cy="1470025"/>
          </a:xfrm>
        </p:spPr>
        <p:txBody>
          <a:bodyPr/>
          <a:lstStyle/>
          <a:p>
            <a:r>
              <a:rPr lang="en-US" b="1" dirty="0">
                <a:solidFill>
                  <a:schemeClr val="bg1"/>
                </a:solidFill>
              </a:rPr>
              <a:t>Rear Seat Belt Construction in RV’s</a:t>
            </a:r>
          </a:p>
        </p:txBody>
      </p:sp>
      <p:sp>
        <p:nvSpPr>
          <p:cNvPr id="3" name="Subtitle 2"/>
          <p:cNvSpPr>
            <a:spLocks noGrp="1"/>
          </p:cNvSpPr>
          <p:nvPr>
            <p:ph type="subTitle" idx="1"/>
          </p:nvPr>
        </p:nvSpPr>
        <p:spPr>
          <a:xfrm>
            <a:off x="6553200" y="2197092"/>
            <a:ext cx="2366972" cy="634999"/>
          </a:xfrm>
        </p:spPr>
        <p:txBody>
          <a:bodyPr>
            <a:noAutofit/>
          </a:bodyPr>
          <a:lstStyle/>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Tethers</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Installation instructions - </a:t>
            </a:r>
            <a:r>
              <a:rPr lang="en-US" sz="2000" i="1" dirty="0">
                <a:solidFill>
                  <a:schemeClr val="bg1"/>
                </a:solidFill>
                <a:cs typeface="Browallia New" panose="020B0604020202020204" pitchFamily="34" charset="-34"/>
              </a:rPr>
              <a:t>Cruise America RV Rentals</a:t>
            </a:r>
          </a:p>
        </p:txBody>
      </p:sp>
      <p:cxnSp>
        <p:nvCxnSpPr>
          <p:cNvPr id="15" name="Straight Connector 14"/>
          <p:cNvCxnSpPr/>
          <p:nvPr/>
        </p:nvCxnSpPr>
        <p:spPr>
          <a:xfrm>
            <a:off x="4191000" y="1981200"/>
            <a:ext cx="4953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692" y="6223000"/>
            <a:ext cx="1068868" cy="635000"/>
          </a:xfrm>
          <a:prstGeom prst="rect">
            <a:avLst/>
          </a:prstGeom>
        </p:spPr>
      </p:pic>
      <p:pic>
        <p:nvPicPr>
          <p:cNvPr id="4" name="Picture 3">
            <a:extLst>
              <a:ext uri="{FF2B5EF4-FFF2-40B4-BE49-F238E27FC236}">
                <a16:creationId xmlns:a16="http://schemas.microsoft.com/office/drawing/2014/main" id="{DF4653F8-7F08-4515-B199-02A230A932F3}"/>
              </a:ext>
            </a:extLst>
          </p:cNvPr>
          <p:cNvPicPr>
            <a:picLocks noChangeAspect="1"/>
          </p:cNvPicPr>
          <p:nvPr/>
        </p:nvPicPr>
        <p:blipFill rotWithShape="1">
          <a:blip r:embed="rId4"/>
          <a:srcRect l="22500" t="18890" r="23333" b="14444"/>
          <a:stretch/>
        </p:blipFill>
        <p:spPr>
          <a:xfrm>
            <a:off x="228600" y="2313981"/>
            <a:ext cx="6172200" cy="4273058"/>
          </a:xfrm>
          <a:prstGeom prst="rect">
            <a:avLst/>
          </a:prstGeom>
        </p:spPr>
      </p:pic>
    </p:spTree>
    <p:extLst>
      <p:ext uri="{BB962C8B-B14F-4D97-AF65-F5344CB8AC3E}">
        <p14:creationId xmlns:p14="http://schemas.microsoft.com/office/powerpoint/2010/main" val="37443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786"/>
            <a:ext cx="7772400" cy="1470025"/>
          </a:xfrm>
        </p:spPr>
        <p:txBody>
          <a:bodyPr/>
          <a:lstStyle/>
          <a:p>
            <a:r>
              <a:rPr lang="en-US" b="1" dirty="0">
                <a:solidFill>
                  <a:schemeClr val="bg1"/>
                </a:solidFill>
              </a:rPr>
              <a:t>RV Crash Estimates &amp; Data</a:t>
            </a:r>
          </a:p>
        </p:txBody>
      </p:sp>
      <p:sp>
        <p:nvSpPr>
          <p:cNvPr id="3" name="Subtitle 2"/>
          <p:cNvSpPr>
            <a:spLocks noGrp="1"/>
          </p:cNvSpPr>
          <p:nvPr>
            <p:ph type="subTitle" idx="1"/>
          </p:nvPr>
        </p:nvSpPr>
        <p:spPr>
          <a:xfrm>
            <a:off x="304800" y="1676400"/>
            <a:ext cx="7239000" cy="1219200"/>
          </a:xfrm>
        </p:spPr>
        <p:txBody>
          <a:bodyPr>
            <a:normAutofit fontScale="92500"/>
          </a:bodyPr>
          <a:lstStyle/>
          <a:p>
            <a:pPr marL="450850" indent="-450850" algn="l">
              <a:lnSpc>
                <a:spcPct val="150000"/>
              </a:lnSpc>
              <a:buFont typeface="Wingdings" panose="05000000000000000000" pitchFamily="2" charset="2"/>
              <a:buChar char="Ø"/>
            </a:pPr>
            <a:r>
              <a:rPr lang="en-US" sz="2500" dirty="0">
                <a:solidFill>
                  <a:schemeClr val="bg1"/>
                </a:solidFill>
              </a:rPr>
              <a:t>75,000 hospitalizations per year</a:t>
            </a:r>
            <a:r>
              <a:rPr lang="en-US" sz="2500" b="1" dirty="0">
                <a:solidFill>
                  <a:schemeClr val="bg1"/>
                </a:solidFill>
              </a:rPr>
              <a:t>**</a:t>
            </a:r>
          </a:p>
          <a:p>
            <a:pPr marL="450850" indent="-450850" algn="l">
              <a:lnSpc>
                <a:spcPct val="150000"/>
              </a:lnSpc>
              <a:buFont typeface="Wingdings" panose="05000000000000000000" pitchFamily="2" charset="2"/>
              <a:buChar char="Ø"/>
            </a:pPr>
            <a:r>
              <a:rPr lang="en-US" sz="2500" dirty="0">
                <a:solidFill>
                  <a:schemeClr val="bg1"/>
                </a:solidFill>
              </a:rPr>
              <a:t>Limited data (hospitalization &amp; fatality data)</a:t>
            </a:r>
          </a:p>
        </p:txBody>
      </p:sp>
      <p:sp>
        <p:nvSpPr>
          <p:cNvPr id="4" name="Rectangle 3"/>
          <p:cNvSpPr/>
          <p:nvPr/>
        </p:nvSpPr>
        <p:spPr>
          <a:xfrm>
            <a:off x="3200400" y="6488668"/>
            <a:ext cx="5943600" cy="369332"/>
          </a:xfrm>
          <a:prstGeom prst="rect">
            <a:avLst/>
          </a:prstGeom>
        </p:spPr>
        <p:txBody>
          <a:bodyPr wrap="square">
            <a:spAutoFit/>
          </a:bodyPr>
          <a:lstStyle/>
          <a:p>
            <a:pPr algn="r"/>
            <a:r>
              <a:rPr lang="en-US" i="1" dirty="0">
                <a:solidFill>
                  <a:schemeClr val="bg1"/>
                </a:solidFill>
              </a:rPr>
              <a:t>**Federal Motor Carrier Safety Administration (FMCSA)</a:t>
            </a:r>
          </a:p>
        </p:txBody>
      </p:sp>
      <p:cxnSp>
        <p:nvCxnSpPr>
          <p:cNvPr id="5" name="Straight Connector 4"/>
          <p:cNvCxnSpPr/>
          <p:nvPr/>
        </p:nvCxnSpPr>
        <p:spPr>
          <a:xfrm>
            <a:off x="0" y="1447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381000" y="2881864"/>
            <a:ext cx="8153400" cy="1861067"/>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908050" lvl="1" indent="-450850" algn="l">
              <a:lnSpc>
                <a:spcPct val="150000"/>
              </a:lnSpc>
              <a:buFont typeface="+mj-lt"/>
              <a:buAutoNum type="arabicPeriod"/>
            </a:pPr>
            <a:r>
              <a:rPr lang="en-US" sz="2500" dirty="0">
                <a:solidFill>
                  <a:schemeClr val="bg1"/>
                </a:solidFill>
              </a:rPr>
              <a:t>Lack of standard definition:</a:t>
            </a:r>
          </a:p>
          <a:p>
            <a:pPr marL="1365250" lvl="4" indent="-450850" algn="l">
              <a:lnSpc>
                <a:spcPct val="150000"/>
              </a:lnSpc>
              <a:buFont typeface="Wingdings" panose="05000000000000000000" pitchFamily="2" charset="2"/>
              <a:buChar char="Ø"/>
            </a:pPr>
            <a:r>
              <a:rPr lang="en-US" sz="2200" dirty="0">
                <a:solidFill>
                  <a:schemeClr val="bg1"/>
                </a:solidFill>
              </a:rPr>
              <a:t>RV, recreational vehicle, motor home, house car, camper car, etc.</a:t>
            </a:r>
          </a:p>
          <a:p>
            <a:pPr marL="457200" lvl="2" algn="l">
              <a:lnSpc>
                <a:spcPct val="150000"/>
              </a:lnSpc>
            </a:pPr>
            <a:r>
              <a:rPr lang="en-US" sz="2500" dirty="0">
                <a:solidFill>
                  <a:schemeClr val="bg1"/>
                </a:solidFill>
              </a:rPr>
              <a:t>2.     Classification:  </a:t>
            </a:r>
          </a:p>
        </p:txBody>
      </p:sp>
      <p:sp>
        <p:nvSpPr>
          <p:cNvPr id="9" name="Subtitle 2"/>
          <p:cNvSpPr txBox="1">
            <a:spLocks/>
          </p:cNvSpPr>
          <p:nvPr/>
        </p:nvSpPr>
        <p:spPr>
          <a:xfrm>
            <a:off x="1295400" y="4343400"/>
            <a:ext cx="7772400" cy="175706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lvl="3" indent="-457200" algn="l" defTabSz="571500">
              <a:lnSpc>
                <a:spcPct val="150000"/>
              </a:lnSpc>
              <a:buFont typeface="Wingdings" panose="05000000000000000000" pitchFamily="2" charset="2"/>
              <a:buChar char="Ø"/>
            </a:pPr>
            <a:r>
              <a:rPr lang="en-US" b="1" dirty="0">
                <a:solidFill>
                  <a:srgbClr val="FFFF00"/>
                </a:solidFill>
              </a:rPr>
              <a:t>“Heavy Truck: </a:t>
            </a:r>
            <a:r>
              <a:rPr lang="en-US" dirty="0">
                <a:solidFill>
                  <a:srgbClr val="FFFF00"/>
                </a:solidFill>
              </a:rPr>
              <a:t>Single vehicle or tractor-trailer combination designed for carrying a heavy load of property on or in the vehicle. Includes: single unit trucks (e.g., coal truck), tractor-trailers, motor homes, etc.” </a:t>
            </a:r>
            <a:r>
              <a:rPr lang="en-US" sz="1400" dirty="0">
                <a:solidFill>
                  <a:srgbClr val="FFFF00"/>
                </a:solidFill>
              </a:rPr>
              <a:t>(</a:t>
            </a:r>
            <a:r>
              <a:rPr lang="en-US" sz="1400" i="1" dirty="0">
                <a:solidFill>
                  <a:srgbClr val="FFFF00"/>
                </a:solidFill>
              </a:rPr>
              <a:t>PA DOT</a:t>
            </a:r>
            <a:r>
              <a:rPr lang="en-US" sz="1400" dirty="0">
                <a:solidFill>
                  <a:srgbClr val="FFFF00"/>
                </a:solidFill>
              </a:rPr>
              <a:t>)</a:t>
            </a:r>
          </a:p>
        </p:txBody>
      </p:sp>
      <p:sp>
        <p:nvSpPr>
          <p:cNvPr id="10" name="Oval 9"/>
          <p:cNvSpPr/>
          <p:nvPr/>
        </p:nvSpPr>
        <p:spPr>
          <a:xfrm>
            <a:off x="2667000" y="5791200"/>
            <a:ext cx="1676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23000"/>
            <a:ext cx="1068868" cy="635000"/>
          </a:xfrm>
          <a:prstGeom prst="rect">
            <a:avLst/>
          </a:prstGeom>
        </p:spPr>
      </p:pic>
    </p:spTree>
    <p:extLst>
      <p:ext uri="{BB962C8B-B14F-4D97-AF65-F5344CB8AC3E}">
        <p14:creationId xmlns:p14="http://schemas.microsoft.com/office/powerpoint/2010/main" val="136280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786"/>
            <a:ext cx="7772400" cy="1470025"/>
          </a:xfrm>
        </p:spPr>
        <p:txBody>
          <a:bodyPr/>
          <a:lstStyle/>
          <a:p>
            <a:r>
              <a:rPr lang="en-US" b="1" dirty="0">
                <a:solidFill>
                  <a:schemeClr val="bg1"/>
                </a:solidFill>
              </a:rPr>
              <a:t>RV Crash Dynamics</a:t>
            </a:r>
          </a:p>
        </p:txBody>
      </p:sp>
      <p:sp>
        <p:nvSpPr>
          <p:cNvPr id="4" name="Rectangle 3"/>
          <p:cNvSpPr/>
          <p:nvPr/>
        </p:nvSpPr>
        <p:spPr>
          <a:xfrm>
            <a:off x="1371600" y="6488668"/>
            <a:ext cx="7772400" cy="369332"/>
          </a:xfrm>
          <a:prstGeom prst="rect">
            <a:avLst/>
          </a:prstGeom>
        </p:spPr>
        <p:txBody>
          <a:bodyPr wrap="square">
            <a:spAutoFit/>
          </a:bodyPr>
          <a:lstStyle/>
          <a:p>
            <a:pPr algn="r"/>
            <a:r>
              <a:rPr lang="en-US" i="1" dirty="0">
                <a:solidFill>
                  <a:schemeClr val="bg1"/>
                </a:solidFill>
              </a:rPr>
              <a:t>Federal Motor Carrier Safety Administration (FMCSA)</a:t>
            </a:r>
          </a:p>
        </p:txBody>
      </p:sp>
      <p:cxnSp>
        <p:nvCxnSpPr>
          <p:cNvPr id="5" name="Straight Connector 4"/>
          <p:cNvCxnSpPr/>
          <p:nvPr/>
        </p:nvCxnSpPr>
        <p:spPr>
          <a:xfrm>
            <a:off x="0" y="1447800"/>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25853692"/>
              </p:ext>
            </p:extLst>
          </p:nvPr>
        </p:nvGraphicFramePr>
        <p:xfrm>
          <a:off x="457200" y="1905000"/>
          <a:ext cx="8191500" cy="3967480"/>
        </p:xfrm>
        <a:graphic>
          <a:graphicData uri="http://schemas.openxmlformats.org/drawingml/2006/table">
            <a:tbl>
              <a:tblPr firstRow="1" bandRow="1">
                <a:tableStyleId>{5C22544A-7EE6-4342-B048-85BDC9FD1C3A}</a:tableStyleId>
              </a:tblPr>
              <a:tblGrid>
                <a:gridCol w="27559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370840">
                <a:tc>
                  <a:txBody>
                    <a:bodyPr/>
                    <a:lstStyle/>
                    <a:p>
                      <a:r>
                        <a:rPr lang="en-US" sz="2000" dirty="0">
                          <a:latin typeface="Arial Black" panose="020B0A04020102020204" pitchFamily="34" charset="0"/>
                        </a:rPr>
                        <a:t>Cause</a:t>
                      </a:r>
                      <a:r>
                        <a:rPr lang="en-US" sz="2000" baseline="0" dirty="0">
                          <a:latin typeface="Arial Black" panose="020B0A04020102020204" pitchFamily="34" charset="0"/>
                        </a:rPr>
                        <a:t> of Crash</a:t>
                      </a:r>
                      <a:endParaRPr lang="en-US" sz="2000" dirty="0">
                        <a:latin typeface="Arial Black" panose="020B0A04020102020204" pitchFamily="34" charset="0"/>
                      </a:endParaRPr>
                    </a:p>
                  </a:txBody>
                  <a:tcPr/>
                </a:tc>
                <a:tc>
                  <a:txBody>
                    <a:bodyPr/>
                    <a:lstStyle/>
                    <a:p>
                      <a:r>
                        <a:rPr lang="en-US" sz="2000" dirty="0">
                          <a:latin typeface="Arial Black" panose="020B0A04020102020204" pitchFamily="34" charset="0"/>
                        </a:rPr>
                        <a:t>Collision Type</a:t>
                      </a:r>
                    </a:p>
                  </a:txBody>
                  <a:tcPr/>
                </a:tc>
                <a:tc>
                  <a:txBody>
                    <a:bodyPr/>
                    <a:lstStyle/>
                    <a:p>
                      <a:r>
                        <a:rPr lang="en-US" sz="2000" dirty="0">
                          <a:latin typeface="Arial Black" panose="020B0A04020102020204" pitchFamily="34" charset="0"/>
                        </a:rPr>
                        <a:t>Injuries (all ages)</a:t>
                      </a:r>
                    </a:p>
                  </a:txBody>
                  <a:tcPr/>
                </a:tc>
                <a:extLst>
                  <a:ext uri="{0D108BD9-81ED-4DB2-BD59-A6C34878D82A}">
                    <a16:rowId xmlns:a16="http://schemas.microsoft.com/office/drawing/2014/main" val="10000"/>
                  </a:ext>
                </a:extLst>
              </a:tr>
              <a:tr h="370840">
                <a:tc>
                  <a:txBody>
                    <a:bodyPr/>
                    <a:lstStyle/>
                    <a:p>
                      <a:r>
                        <a:rPr lang="en-US" sz="1600" dirty="0">
                          <a:solidFill>
                            <a:schemeClr val="accent1">
                              <a:lumMod val="75000"/>
                            </a:schemeClr>
                          </a:solidFill>
                          <a:latin typeface="Arial Black" panose="020B0A04020102020204" pitchFamily="34" charset="0"/>
                        </a:rPr>
                        <a:t>Underinflated tires</a:t>
                      </a:r>
                    </a:p>
                  </a:txBody>
                  <a:tcPr/>
                </a:tc>
                <a:tc>
                  <a:txBody>
                    <a:bodyPr/>
                    <a:lstStyle/>
                    <a:p>
                      <a:r>
                        <a:rPr lang="en-US" sz="1600" dirty="0">
                          <a:solidFill>
                            <a:schemeClr val="accent1">
                              <a:lumMod val="75000"/>
                            </a:schemeClr>
                          </a:solidFill>
                          <a:latin typeface="Arial Black" panose="020B0A04020102020204" pitchFamily="34" charset="0"/>
                        </a:rPr>
                        <a:t>Rollover </a:t>
                      </a:r>
                    </a:p>
                    <a:p>
                      <a:r>
                        <a:rPr lang="en-US" sz="1800" i="1" dirty="0">
                          <a:solidFill>
                            <a:srgbClr val="FF0000"/>
                          </a:solidFill>
                          <a:latin typeface="Arial" panose="020B0604020202020204" pitchFamily="34" charset="0"/>
                          <a:cs typeface="Arial" panose="020B0604020202020204" pitchFamily="34" charset="0"/>
                        </a:rPr>
                        <a:t>-most common from speeding &amp; sharp turns</a:t>
                      </a:r>
                    </a:p>
                  </a:txBody>
                  <a:tcPr/>
                </a:tc>
                <a:tc>
                  <a:txBody>
                    <a:bodyPr/>
                    <a:lstStyle/>
                    <a:p>
                      <a:r>
                        <a:rPr lang="en-US" sz="1600" dirty="0">
                          <a:solidFill>
                            <a:schemeClr val="accent1">
                              <a:lumMod val="75000"/>
                            </a:schemeClr>
                          </a:solidFill>
                          <a:latin typeface="Arial Black" panose="020B0A04020102020204" pitchFamily="34" charset="0"/>
                        </a:rPr>
                        <a:t>Head trauma</a:t>
                      </a:r>
                    </a:p>
                  </a:txBody>
                  <a:tcPr/>
                </a:tc>
                <a:extLst>
                  <a:ext uri="{0D108BD9-81ED-4DB2-BD59-A6C34878D82A}">
                    <a16:rowId xmlns:a16="http://schemas.microsoft.com/office/drawing/2014/main" val="10001"/>
                  </a:ext>
                </a:extLst>
              </a:tr>
              <a:tr h="370840">
                <a:tc>
                  <a:txBody>
                    <a:bodyPr/>
                    <a:lstStyle/>
                    <a:p>
                      <a:r>
                        <a:rPr lang="en-US" sz="1600" dirty="0">
                          <a:solidFill>
                            <a:schemeClr val="accent1">
                              <a:lumMod val="75000"/>
                            </a:schemeClr>
                          </a:solidFill>
                          <a:latin typeface="Arial Black" panose="020B0A04020102020204" pitchFamily="34" charset="0"/>
                        </a:rPr>
                        <a:t>Poorly</a:t>
                      </a:r>
                      <a:r>
                        <a:rPr lang="en-US" sz="1600" baseline="0" dirty="0">
                          <a:solidFill>
                            <a:schemeClr val="accent1">
                              <a:lumMod val="75000"/>
                            </a:schemeClr>
                          </a:solidFill>
                          <a:latin typeface="Arial Black" panose="020B0A04020102020204" pitchFamily="34" charset="0"/>
                        </a:rPr>
                        <a:t> balanced weight</a:t>
                      </a:r>
                      <a:endParaRPr lang="en-US" sz="1600" dirty="0">
                        <a:solidFill>
                          <a:schemeClr val="accent1">
                            <a:lumMod val="75000"/>
                          </a:schemeClr>
                        </a:solidFill>
                        <a:latin typeface="Arial Black" panose="020B0A04020102020204" pitchFamily="34" charset="0"/>
                      </a:endParaRPr>
                    </a:p>
                  </a:txBody>
                  <a:tcPr/>
                </a:tc>
                <a:tc>
                  <a:txBody>
                    <a:bodyPr/>
                    <a:lstStyle/>
                    <a:p>
                      <a:r>
                        <a:rPr lang="en-US" sz="1600" dirty="0">
                          <a:solidFill>
                            <a:schemeClr val="accent1">
                              <a:lumMod val="75000"/>
                            </a:schemeClr>
                          </a:solidFill>
                          <a:latin typeface="Arial Black" panose="020B0A04020102020204" pitchFamily="34" charset="0"/>
                        </a:rPr>
                        <a:t>Sideswipes</a:t>
                      </a:r>
                    </a:p>
                  </a:txBody>
                  <a:tcPr/>
                </a:tc>
                <a:tc>
                  <a:txBody>
                    <a:bodyPr/>
                    <a:lstStyle/>
                    <a:p>
                      <a:r>
                        <a:rPr lang="en-US" sz="1600" dirty="0">
                          <a:solidFill>
                            <a:schemeClr val="accent1">
                              <a:lumMod val="75000"/>
                            </a:schemeClr>
                          </a:solidFill>
                          <a:latin typeface="Arial Black" panose="020B0A04020102020204" pitchFamily="34" charset="0"/>
                        </a:rPr>
                        <a:t>Fractures</a:t>
                      </a:r>
                    </a:p>
                  </a:txBody>
                  <a:tcPr/>
                </a:tc>
                <a:extLst>
                  <a:ext uri="{0D108BD9-81ED-4DB2-BD59-A6C34878D82A}">
                    <a16:rowId xmlns:a16="http://schemas.microsoft.com/office/drawing/2014/main" val="10002"/>
                  </a:ext>
                </a:extLst>
              </a:tr>
              <a:tr h="370840">
                <a:tc>
                  <a:txBody>
                    <a:bodyPr/>
                    <a:lstStyle/>
                    <a:p>
                      <a:r>
                        <a:rPr lang="en-US" sz="1600" dirty="0">
                          <a:solidFill>
                            <a:schemeClr val="accent1">
                              <a:lumMod val="75000"/>
                            </a:schemeClr>
                          </a:solidFill>
                          <a:latin typeface="Arial Black" panose="020B0A04020102020204" pitchFamily="34" charset="0"/>
                        </a:rPr>
                        <a:t>Tire blowout</a:t>
                      </a:r>
                    </a:p>
                  </a:txBody>
                  <a:tcPr/>
                </a:tc>
                <a:tc>
                  <a:txBody>
                    <a:bodyPr/>
                    <a:lstStyle/>
                    <a:p>
                      <a:r>
                        <a:rPr lang="en-US" sz="1600" dirty="0">
                          <a:solidFill>
                            <a:schemeClr val="accent1">
                              <a:lumMod val="75000"/>
                            </a:schemeClr>
                          </a:solidFill>
                          <a:latin typeface="Arial Black" panose="020B0A04020102020204" pitchFamily="34" charset="0"/>
                        </a:rPr>
                        <a:t>Tilt</a:t>
                      </a:r>
                      <a:r>
                        <a:rPr lang="en-US" sz="1600" baseline="0" dirty="0">
                          <a:solidFill>
                            <a:schemeClr val="accent1">
                              <a:lumMod val="75000"/>
                            </a:schemeClr>
                          </a:solidFill>
                          <a:latin typeface="Arial Black" panose="020B0A04020102020204" pitchFamily="34" charset="0"/>
                        </a:rPr>
                        <a:t> </a:t>
                      </a:r>
                      <a:endParaRPr lang="en-US" sz="1600" dirty="0">
                        <a:solidFill>
                          <a:schemeClr val="accent1">
                            <a:lumMod val="75000"/>
                          </a:schemeClr>
                        </a:solidFill>
                        <a:latin typeface="Arial Black" panose="020B0A04020102020204" pitchFamily="34" charset="0"/>
                      </a:endParaRPr>
                    </a:p>
                  </a:txBody>
                  <a:tcPr/>
                </a:tc>
                <a:tc>
                  <a:txBody>
                    <a:bodyPr/>
                    <a:lstStyle/>
                    <a:p>
                      <a:r>
                        <a:rPr lang="en-US" sz="1600" dirty="0">
                          <a:solidFill>
                            <a:schemeClr val="accent1">
                              <a:lumMod val="75000"/>
                            </a:schemeClr>
                          </a:solidFill>
                          <a:latin typeface="Arial Black" panose="020B0A04020102020204" pitchFamily="34" charset="0"/>
                        </a:rPr>
                        <a:t>Cuts &amp; lacerations</a:t>
                      </a:r>
                    </a:p>
                  </a:txBody>
                  <a:tcPr/>
                </a:tc>
                <a:extLst>
                  <a:ext uri="{0D108BD9-81ED-4DB2-BD59-A6C34878D82A}">
                    <a16:rowId xmlns:a16="http://schemas.microsoft.com/office/drawing/2014/main" val="10003"/>
                  </a:ext>
                </a:extLst>
              </a:tr>
              <a:tr h="370840">
                <a:tc>
                  <a:txBody>
                    <a:bodyPr/>
                    <a:lstStyle/>
                    <a:p>
                      <a:r>
                        <a:rPr lang="en-US" sz="1600" dirty="0">
                          <a:solidFill>
                            <a:schemeClr val="accent1">
                              <a:lumMod val="75000"/>
                            </a:schemeClr>
                          </a:solidFill>
                          <a:latin typeface="Arial Black" panose="020B0A04020102020204" pitchFamily="34" charset="0"/>
                        </a:rPr>
                        <a:t>Overcorrection/</a:t>
                      </a:r>
                    </a:p>
                    <a:p>
                      <a:r>
                        <a:rPr lang="en-US" sz="1600" dirty="0">
                          <a:solidFill>
                            <a:schemeClr val="accent1">
                              <a:lumMod val="75000"/>
                            </a:schemeClr>
                          </a:solidFill>
                          <a:latin typeface="Arial Black" panose="020B0A04020102020204" pitchFamily="34" charset="0"/>
                        </a:rPr>
                        <a:t>oversteering</a:t>
                      </a:r>
                    </a:p>
                  </a:txBody>
                  <a:tcPr/>
                </a:tc>
                <a:tc>
                  <a:txBody>
                    <a:bodyPr/>
                    <a:lstStyle/>
                    <a:p>
                      <a:r>
                        <a:rPr lang="en-US" sz="1600" dirty="0">
                          <a:solidFill>
                            <a:schemeClr val="accent1">
                              <a:lumMod val="75000"/>
                            </a:schemeClr>
                          </a:solidFill>
                          <a:latin typeface="Arial Black" panose="020B0A04020102020204" pitchFamily="34" charset="0"/>
                        </a:rPr>
                        <a:t>Rear-end</a:t>
                      </a:r>
                    </a:p>
                  </a:txBody>
                  <a:tcPr/>
                </a:tc>
                <a:tc>
                  <a:txBody>
                    <a:bodyPr/>
                    <a:lstStyle/>
                    <a:p>
                      <a:r>
                        <a:rPr lang="en-US" sz="1600" dirty="0">
                          <a:solidFill>
                            <a:schemeClr val="accent1">
                              <a:lumMod val="75000"/>
                            </a:schemeClr>
                          </a:solidFill>
                          <a:latin typeface="Arial Black" panose="020B0A04020102020204" pitchFamily="34" charset="0"/>
                        </a:rPr>
                        <a:t>Facial </a:t>
                      </a:r>
                    </a:p>
                  </a:txBody>
                  <a:tcPr/>
                </a:tc>
                <a:extLst>
                  <a:ext uri="{0D108BD9-81ED-4DB2-BD59-A6C34878D82A}">
                    <a16:rowId xmlns:a16="http://schemas.microsoft.com/office/drawing/2014/main" val="10004"/>
                  </a:ext>
                </a:extLst>
              </a:tr>
              <a:tr h="370840">
                <a:tc>
                  <a:txBody>
                    <a:bodyPr/>
                    <a:lstStyle/>
                    <a:p>
                      <a:r>
                        <a:rPr lang="en-US" sz="1600" dirty="0">
                          <a:solidFill>
                            <a:schemeClr val="accent1">
                              <a:lumMod val="75000"/>
                            </a:schemeClr>
                          </a:solidFill>
                          <a:latin typeface="Arial Black" panose="020B0A04020102020204" pitchFamily="34" charset="0"/>
                        </a:rPr>
                        <a:t>Inexperienced drivers  </a:t>
                      </a:r>
                      <a:r>
                        <a:rPr lang="en-US" sz="1800" i="1" dirty="0">
                          <a:solidFill>
                            <a:srgbClr val="FF0000"/>
                          </a:solidFill>
                          <a:latin typeface="Arial" panose="020B0604020202020204" pitchFamily="34" charset="0"/>
                          <a:cs typeface="Arial" panose="020B0604020202020204" pitchFamily="34" charset="0"/>
                        </a:rPr>
                        <a:t>-generally no special training or licensing required for RV drivers</a:t>
                      </a:r>
                    </a:p>
                  </a:txBody>
                  <a:tcPr/>
                </a:tc>
                <a:tc>
                  <a:txBody>
                    <a:bodyPr/>
                    <a:lstStyle/>
                    <a:p>
                      <a:endParaRPr lang="en-US" sz="1600" dirty="0">
                        <a:solidFill>
                          <a:schemeClr val="accent1">
                            <a:lumMod val="75000"/>
                          </a:schemeClr>
                        </a:solidFill>
                        <a:latin typeface="Arial Black" panose="020B0A04020102020204" pitchFamily="34" charset="0"/>
                      </a:endParaRPr>
                    </a:p>
                  </a:txBody>
                  <a:tcPr/>
                </a:tc>
                <a:tc>
                  <a:txBody>
                    <a:bodyPr/>
                    <a:lstStyle/>
                    <a:p>
                      <a:r>
                        <a:rPr lang="en-US" sz="1600" dirty="0">
                          <a:solidFill>
                            <a:schemeClr val="accent1">
                              <a:lumMod val="75000"/>
                            </a:schemeClr>
                          </a:solidFill>
                          <a:latin typeface="Arial Black" panose="020B0A04020102020204" pitchFamily="34" charset="0"/>
                        </a:rPr>
                        <a:t>Spinal cord</a:t>
                      </a:r>
                    </a:p>
                  </a:txBody>
                  <a:tcP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281657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RV Crash Testing Status</a:t>
            </a:r>
          </a:p>
        </p:txBody>
      </p:sp>
      <p:sp>
        <p:nvSpPr>
          <p:cNvPr id="3" name="Subtitle 2"/>
          <p:cNvSpPr>
            <a:spLocks noGrp="1"/>
          </p:cNvSpPr>
          <p:nvPr>
            <p:ph type="subTitle" idx="1"/>
          </p:nvPr>
        </p:nvSpPr>
        <p:spPr>
          <a:xfrm>
            <a:off x="381000" y="1447800"/>
            <a:ext cx="8610600" cy="556106"/>
          </a:xfrm>
        </p:spPr>
        <p:txBody>
          <a:bodyPr>
            <a:normAutofit/>
          </a:bodyPr>
          <a:lstStyle/>
          <a:p>
            <a:pPr marL="342900" indent="-342900" algn="l">
              <a:buFont typeface="Wingdings" panose="05000000000000000000" pitchFamily="2" charset="2"/>
              <a:buChar char="Ø"/>
            </a:pPr>
            <a:r>
              <a:rPr lang="en-US" sz="2400" dirty="0">
                <a:solidFill>
                  <a:schemeClr val="bg1"/>
                </a:solidFill>
              </a:rPr>
              <a:t>NHTSA does not crash test RV’s (except Class B in 1970’s)</a:t>
            </a:r>
          </a:p>
        </p:txBody>
      </p:sp>
      <p:pic>
        <p:nvPicPr>
          <p:cNvPr id="7"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213" y="2153920"/>
            <a:ext cx="3241801" cy="236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628" y="2153920"/>
            <a:ext cx="3288051" cy="236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ubtitle 2"/>
          <p:cNvSpPr txBox="1">
            <a:spLocks/>
          </p:cNvSpPr>
          <p:nvPr/>
        </p:nvSpPr>
        <p:spPr>
          <a:xfrm>
            <a:off x="1053628" y="4744720"/>
            <a:ext cx="3920088" cy="18288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b="1" dirty="0">
                <a:solidFill>
                  <a:schemeClr val="bg1"/>
                </a:solidFill>
              </a:rPr>
              <a:t>Roadtrech Motorhomes, Inc.</a:t>
            </a:r>
          </a:p>
          <a:p>
            <a:pPr marL="342900" indent="-342900" algn="l">
              <a:buFont typeface="Wingdings" panose="05000000000000000000" pitchFamily="2" charset="2"/>
              <a:buChar char="Ø"/>
            </a:pPr>
            <a:r>
              <a:rPr lang="en-US" sz="2400" dirty="0">
                <a:solidFill>
                  <a:schemeClr val="bg1"/>
                </a:solidFill>
              </a:rPr>
              <a:t>Class B</a:t>
            </a:r>
          </a:p>
          <a:p>
            <a:pPr marL="342900" indent="-342900" algn="l">
              <a:buFont typeface="Wingdings" panose="05000000000000000000" pitchFamily="2" charset="2"/>
              <a:buChar char="Ø"/>
            </a:pPr>
            <a:r>
              <a:rPr lang="en-US" sz="2400" dirty="0">
                <a:solidFill>
                  <a:schemeClr val="bg1"/>
                </a:solidFill>
              </a:rPr>
              <a:t>United States</a:t>
            </a:r>
          </a:p>
          <a:p>
            <a:pPr marL="342900" indent="-342900" algn="l">
              <a:buFont typeface="Wingdings" panose="05000000000000000000" pitchFamily="2" charset="2"/>
              <a:buChar char="Ø"/>
            </a:pPr>
            <a:r>
              <a:rPr lang="en-US" sz="2400" dirty="0">
                <a:solidFill>
                  <a:schemeClr val="bg1"/>
                </a:solidFill>
              </a:rPr>
              <a:t>Adult passengers</a:t>
            </a:r>
          </a:p>
          <a:p>
            <a:pPr marL="342900" indent="-342900" algn="l">
              <a:buFont typeface="Wingdings" panose="05000000000000000000" pitchFamily="2" charset="2"/>
              <a:buChar char="Ø"/>
            </a:pPr>
            <a:r>
              <a:rPr lang="en-US" sz="2400" dirty="0">
                <a:solidFill>
                  <a:schemeClr val="bg1"/>
                </a:solidFill>
              </a:rPr>
              <a:t>Not child occupant or CRS’s</a:t>
            </a:r>
          </a:p>
        </p:txBody>
      </p:sp>
      <p:sp>
        <p:nvSpPr>
          <p:cNvPr id="11" name="Subtitle 2"/>
          <p:cNvSpPr txBox="1">
            <a:spLocks/>
          </p:cNvSpPr>
          <p:nvPr/>
        </p:nvSpPr>
        <p:spPr>
          <a:xfrm>
            <a:off x="5136820" y="4744720"/>
            <a:ext cx="3920088" cy="21336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b="1" dirty="0">
                <a:solidFill>
                  <a:schemeClr val="bg1"/>
                </a:solidFill>
              </a:rPr>
              <a:t>Bailey Motorhomes</a:t>
            </a:r>
          </a:p>
          <a:p>
            <a:pPr marL="342900" indent="-342900" algn="l">
              <a:buFont typeface="Wingdings" panose="05000000000000000000" pitchFamily="2" charset="2"/>
              <a:buChar char="Ø"/>
            </a:pPr>
            <a:r>
              <a:rPr lang="en-US" sz="2400" dirty="0">
                <a:solidFill>
                  <a:schemeClr val="bg1"/>
                </a:solidFill>
              </a:rPr>
              <a:t>Class C</a:t>
            </a:r>
          </a:p>
          <a:p>
            <a:pPr marL="342900" indent="-342900" algn="l">
              <a:buFont typeface="Wingdings" panose="05000000000000000000" pitchFamily="2" charset="2"/>
              <a:buChar char="Ø"/>
            </a:pPr>
            <a:r>
              <a:rPr lang="en-US" sz="2400" dirty="0">
                <a:solidFill>
                  <a:schemeClr val="bg1"/>
                </a:solidFill>
              </a:rPr>
              <a:t>United Kingdom</a:t>
            </a:r>
          </a:p>
          <a:p>
            <a:pPr marL="342900" indent="-342900" algn="l">
              <a:buFont typeface="Wingdings" panose="05000000000000000000" pitchFamily="2" charset="2"/>
              <a:buChar char="Ø"/>
            </a:pPr>
            <a:r>
              <a:rPr lang="en-US" sz="2400" dirty="0">
                <a:solidFill>
                  <a:schemeClr val="bg1"/>
                </a:solidFill>
              </a:rPr>
              <a:t>Adult &amp; child passengers in seat belts</a:t>
            </a:r>
          </a:p>
          <a:p>
            <a:pPr marL="342900" indent="-342900" algn="l">
              <a:buFont typeface="Wingdings" panose="05000000000000000000" pitchFamily="2" charset="2"/>
              <a:buChar char="Ø"/>
            </a:pPr>
            <a:r>
              <a:rPr lang="en-US" sz="2400" dirty="0">
                <a:solidFill>
                  <a:schemeClr val="bg1"/>
                </a:solidFill>
              </a:rPr>
              <a:t>Not CRS’s</a:t>
            </a:r>
          </a:p>
        </p:txBody>
      </p:sp>
      <p:cxnSp>
        <p:nvCxnSpPr>
          <p:cNvPr id="13" name="Straight Connector 12"/>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16905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Bailey Crash Tests</a:t>
            </a:r>
          </a:p>
        </p:txBody>
      </p:sp>
      <p:cxnSp>
        <p:nvCxnSpPr>
          <p:cNvPr id="17" name="Straight Connector 16"/>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9"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12" y="2590800"/>
            <a:ext cx="2760481" cy="185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100" y="2590800"/>
            <a:ext cx="2749613" cy="183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908" y="2579932"/>
            <a:ext cx="2738745" cy="185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4449234"/>
            <a:ext cx="2056973" cy="1384995"/>
          </a:xfrm>
          <a:prstGeom prst="rect">
            <a:avLst/>
          </a:prstGeom>
          <a:noFill/>
        </p:spPr>
        <p:txBody>
          <a:bodyPr wrap="none" rtlCol="0">
            <a:spAutoFit/>
          </a:bodyPr>
          <a:lstStyle/>
          <a:p>
            <a:pPr algn="ctr"/>
            <a:r>
              <a:rPr lang="en-US" sz="3600" b="1" dirty="0">
                <a:solidFill>
                  <a:srgbClr val="FFFF00"/>
                </a:solidFill>
                <a:effectLst>
                  <a:outerShdw blurRad="38100" dist="38100" dir="2700000" algn="tl">
                    <a:srgbClr val="000000">
                      <a:alpha val="43137"/>
                    </a:srgbClr>
                  </a:outerShdw>
                </a:effectLst>
              </a:rPr>
              <a:t>Video 1</a:t>
            </a:r>
          </a:p>
          <a:p>
            <a:pPr algn="ctr"/>
            <a:r>
              <a:rPr lang="en-US" sz="2400" b="1" dirty="0">
                <a:solidFill>
                  <a:srgbClr val="FFFF00"/>
                </a:solidFill>
                <a:effectLst>
                  <a:outerShdw blurRad="38100" dist="38100" dir="2700000" algn="tl">
                    <a:srgbClr val="000000">
                      <a:alpha val="43137"/>
                    </a:srgbClr>
                  </a:outerShdw>
                </a:effectLst>
              </a:rPr>
              <a:t>Pre-</a:t>
            </a:r>
          </a:p>
          <a:p>
            <a:pPr algn="ctr"/>
            <a:r>
              <a:rPr lang="en-US" sz="2400" b="1" dirty="0">
                <a:solidFill>
                  <a:srgbClr val="FFFF00"/>
                </a:solidFill>
                <a:effectLst>
                  <a:outerShdw blurRad="38100" dist="38100" dir="2700000" algn="tl">
                    <a:srgbClr val="000000">
                      <a:alpha val="43137"/>
                    </a:srgbClr>
                  </a:outerShdw>
                </a:effectLst>
              </a:rPr>
              <a:t>modification </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
        <p:nvSpPr>
          <p:cNvPr id="9" name="TextBox 8">
            <a:extLst>
              <a:ext uri="{FF2B5EF4-FFF2-40B4-BE49-F238E27FC236}">
                <a16:creationId xmlns:a16="http://schemas.microsoft.com/office/drawing/2014/main" id="{BD30356D-B466-47A5-BFC3-24EE260B1926}"/>
              </a:ext>
            </a:extLst>
          </p:cNvPr>
          <p:cNvSpPr txBox="1"/>
          <p:nvPr/>
        </p:nvSpPr>
        <p:spPr>
          <a:xfrm>
            <a:off x="3608748" y="4427498"/>
            <a:ext cx="2056973" cy="1384995"/>
          </a:xfrm>
          <a:prstGeom prst="rect">
            <a:avLst/>
          </a:prstGeom>
          <a:noFill/>
        </p:spPr>
        <p:txBody>
          <a:bodyPr wrap="none" rtlCol="0">
            <a:spAutoFit/>
          </a:bodyPr>
          <a:lstStyle/>
          <a:p>
            <a:pPr algn="ctr"/>
            <a:r>
              <a:rPr lang="en-US" sz="3600" b="1" dirty="0">
                <a:solidFill>
                  <a:srgbClr val="FFFF00"/>
                </a:solidFill>
                <a:effectLst>
                  <a:outerShdw blurRad="38100" dist="38100" dir="2700000" algn="tl">
                    <a:srgbClr val="000000">
                      <a:alpha val="43137"/>
                    </a:srgbClr>
                  </a:outerShdw>
                </a:effectLst>
              </a:rPr>
              <a:t>Video 4</a:t>
            </a:r>
          </a:p>
          <a:p>
            <a:pPr algn="ctr"/>
            <a:r>
              <a:rPr lang="en-US" sz="2400" b="1" dirty="0">
                <a:solidFill>
                  <a:srgbClr val="FFFF00"/>
                </a:solidFill>
                <a:effectLst>
                  <a:outerShdw blurRad="38100" dist="38100" dir="2700000" algn="tl">
                    <a:srgbClr val="000000">
                      <a:alpha val="43137"/>
                    </a:srgbClr>
                  </a:outerShdw>
                </a:effectLst>
              </a:rPr>
              <a:t>Pre-</a:t>
            </a:r>
          </a:p>
          <a:p>
            <a:pPr algn="ctr"/>
            <a:r>
              <a:rPr lang="en-US" sz="2400" b="1" dirty="0">
                <a:solidFill>
                  <a:srgbClr val="FFFF00"/>
                </a:solidFill>
                <a:effectLst>
                  <a:outerShdw blurRad="38100" dist="38100" dir="2700000" algn="tl">
                    <a:srgbClr val="000000">
                      <a:alpha val="43137"/>
                    </a:srgbClr>
                  </a:outerShdw>
                </a:effectLst>
              </a:rPr>
              <a:t>modification </a:t>
            </a:r>
          </a:p>
        </p:txBody>
      </p:sp>
      <p:sp>
        <p:nvSpPr>
          <p:cNvPr id="10" name="TextBox 9">
            <a:extLst>
              <a:ext uri="{FF2B5EF4-FFF2-40B4-BE49-F238E27FC236}">
                <a16:creationId xmlns:a16="http://schemas.microsoft.com/office/drawing/2014/main" id="{EF8005B1-2A07-42D0-981E-90A3C46FA4A9}"/>
              </a:ext>
            </a:extLst>
          </p:cNvPr>
          <p:cNvSpPr txBox="1"/>
          <p:nvPr/>
        </p:nvSpPr>
        <p:spPr>
          <a:xfrm>
            <a:off x="6507968" y="4406477"/>
            <a:ext cx="2056973" cy="1384995"/>
          </a:xfrm>
          <a:prstGeom prst="rect">
            <a:avLst/>
          </a:prstGeom>
          <a:noFill/>
        </p:spPr>
        <p:txBody>
          <a:bodyPr wrap="none" rtlCol="0">
            <a:spAutoFit/>
          </a:bodyPr>
          <a:lstStyle/>
          <a:p>
            <a:pPr algn="ctr"/>
            <a:r>
              <a:rPr lang="en-US" sz="3600" b="1" dirty="0">
                <a:solidFill>
                  <a:schemeClr val="bg1"/>
                </a:solidFill>
                <a:effectLst>
                  <a:outerShdw blurRad="38100" dist="38100" dir="2700000" algn="tl">
                    <a:srgbClr val="000000">
                      <a:alpha val="43137"/>
                    </a:srgbClr>
                  </a:outerShdw>
                </a:effectLst>
              </a:rPr>
              <a:t>Video 5</a:t>
            </a:r>
          </a:p>
          <a:p>
            <a:pPr algn="ctr"/>
            <a:r>
              <a:rPr lang="en-US" sz="2400" b="1" dirty="0">
                <a:solidFill>
                  <a:schemeClr val="bg1"/>
                </a:solidFill>
                <a:effectLst>
                  <a:outerShdw blurRad="38100" dist="38100" dir="2700000" algn="tl">
                    <a:srgbClr val="000000">
                      <a:alpha val="43137"/>
                    </a:srgbClr>
                  </a:outerShdw>
                </a:effectLst>
              </a:rPr>
              <a:t>Post-</a:t>
            </a:r>
          </a:p>
          <a:p>
            <a:pPr algn="ctr"/>
            <a:r>
              <a:rPr lang="en-US" sz="2400" b="1" dirty="0">
                <a:solidFill>
                  <a:schemeClr val="bg1"/>
                </a:solidFill>
                <a:effectLst>
                  <a:outerShdw blurRad="38100" dist="38100" dir="2700000" algn="tl">
                    <a:srgbClr val="000000">
                      <a:alpha val="43137"/>
                    </a:srgbClr>
                  </a:outerShdw>
                </a:effectLst>
              </a:rPr>
              <a:t>modification </a:t>
            </a:r>
          </a:p>
        </p:txBody>
      </p:sp>
    </p:spTree>
    <p:extLst>
      <p:ext uri="{BB962C8B-B14F-4D97-AF65-F5344CB8AC3E}">
        <p14:creationId xmlns:p14="http://schemas.microsoft.com/office/powerpoint/2010/main" val="20282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143353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4600" y="6096000"/>
            <a:ext cx="4964179"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Video 1 </a:t>
            </a:r>
            <a:r>
              <a:rPr lang="en-US" sz="2800" b="1" dirty="0">
                <a:solidFill>
                  <a:srgbClr val="FFFF00"/>
                </a:solidFill>
                <a:effectLst>
                  <a:outerShdw blurRad="38100" dist="38100" dir="2700000" algn="tl">
                    <a:srgbClr val="000000">
                      <a:alpha val="43137"/>
                    </a:srgbClr>
                  </a:outerShdw>
                </a:effectLst>
              </a:rPr>
              <a:t>(pre-modification)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3516"/>
            <a:ext cx="1068868" cy="635000"/>
          </a:xfrm>
          <a:prstGeom prst="rect">
            <a:avLst/>
          </a:prstGeom>
        </p:spPr>
      </p:pic>
      <p:pic>
        <p:nvPicPr>
          <p:cNvPr id="10" name="Bailey Crash Test - Video 1 SHORT - from MMM Magazine and Which MotorhomeTrim">
            <a:hlinkClick r:id="" action="ppaction://media"/>
            <a:extLst>
              <a:ext uri="{FF2B5EF4-FFF2-40B4-BE49-F238E27FC236}">
                <a16:creationId xmlns:a16="http://schemas.microsoft.com/office/drawing/2014/main" id="{95F8C6A2-2E92-4543-9B11-24C2F3F097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2545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143353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67000" y="6096000"/>
            <a:ext cx="4964179"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Video 4 </a:t>
            </a:r>
            <a:r>
              <a:rPr lang="en-US" sz="2800" b="1" dirty="0">
                <a:solidFill>
                  <a:srgbClr val="FFFF00"/>
                </a:solidFill>
                <a:effectLst>
                  <a:outerShdw blurRad="38100" dist="38100" dir="2700000" algn="tl">
                    <a:srgbClr val="000000">
                      <a:alpha val="43137"/>
                    </a:srgbClr>
                  </a:outerShdw>
                </a:effectLst>
              </a:rPr>
              <a:t>(pre-modification)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3516"/>
            <a:ext cx="1068868" cy="635000"/>
          </a:xfrm>
          <a:prstGeom prst="rect">
            <a:avLst/>
          </a:prstGeom>
        </p:spPr>
      </p:pic>
      <p:pic>
        <p:nvPicPr>
          <p:cNvPr id="4" name="Bailey Crash Test - Video 4 SHORT  - from MMM Magazine and Which MotorhomeTrim">
            <a:hlinkClick r:id="" action="ppaction://media"/>
            <a:extLst>
              <a:ext uri="{FF2B5EF4-FFF2-40B4-BE49-F238E27FC236}">
                <a16:creationId xmlns:a16="http://schemas.microsoft.com/office/drawing/2014/main" id="{BA8B2D49-F1A7-48C2-BD38-7486170001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443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786"/>
            <a:ext cx="7772400" cy="1470025"/>
          </a:xfrm>
        </p:spPr>
        <p:txBody>
          <a:bodyPr/>
          <a:lstStyle/>
          <a:p>
            <a:r>
              <a:rPr lang="en-US" b="1" dirty="0">
                <a:solidFill>
                  <a:schemeClr val="bg1"/>
                </a:solidFill>
              </a:rPr>
              <a:t>RV Facts &amp; Demographics* </a:t>
            </a:r>
          </a:p>
        </p:txBody>
      </p:sp>
      <p:sp>
        <p:nvSpPr>
          <p:cNvPr id="3" name="Subtitle 2"/>
          <p:cNvSpPr>
            <a:spLocks noGrp="1"/>
          </p:cNvSpPr>
          <p:nvPr>
            <p:ph type="subTitle" idx="1"/>
          </p:nvPr>
        </p:nvSpPr>
        <p:spPr>
          <a:xfrm>
            <a:off x="495300" y="1752599"/>
            <a:ext cx="8648700" cy="4736069"/>
          </a:xfrm>
        </p:spPr>
        <p:txBody>
          <a:bodyPr>
            <a:normAutofit fontScale="77500" lnSpcReduction="20000"/>
          </a:bodyPr>
          <a:lstStyle/>
          <a:p>
            <a:pPr marL="465138" lvl="0" indent="-465138" algn="l">
              <a:lnSpc>
                <a:spcPct val="150000"/>
              </a:lnSpc>
              <a:buFont typeface="Wingdings" panose="05000000000000000000" pitchFamily="2" charset="2"/>
              <a:buChar char="Ø"/>
            </a:pPr>
            <a:r>
              <a:rPr lang="en-US" dirty="0">
                <a:solidFill>
                  <a:schemeClr val="bg1"/>
                </a:solidFill>
              </a:rPr>
              <a:t>Nationwide 30 million RV enthusiasts   (including renters)</a:t>
            </a:r>
          </a:p>
          <a:p>
            <a:pPr marL="922338" lvl="1" indent="-465138" algn="l">
              <a:lnSpc>
                <a:spcPct val="150000"/>
              </a:lnSpc>
              <a:buFont typeface="Wingdings" panose="05000000000000000000" pitchFamily="2" charset="2"/>
              <a:buChar char="Ø"/>
            </a:pPr>
            <a:r>
              <a:rPr lang="en-US" dirty="0">
                <a:solidFill>
                  <a:schemeClr val="bg1"/>
                </a:solidFill>
              </a:rPr>
              <a:t>RV ownership 8.9 million households </a:t>
            </a:r>
          </a:p>
          <a:p>
            <a:pPr marL="922338" lvl="1" indent="-465138" algn="l">
              <a:lnSpc>
                <a:spcPct val="150000"/>
              </a:lnSpc>
              <a:buFont typeface="Wingdings" panose="05000000000000000000" pitchFamily="2" charset="2"/>
              <a:buChar char="Ø"/>
            </a:pPr>
            <a:r>
              <a:rPr lang="en-US" dirty="0">
                <a:solidFill>
                  <a:schemeClr val="bg1"/>
                </a:solidFill>
              </a:rPr>
              <a:t>Average age 48 years</a:t>
            </a:r>
          </a:p>
          <a:p>
            <a:pPr marL="922338" lvl="1" indent="-465138" algn="l">
              <a:lnSpc>
                <a:spcPct val="150000"/>
              </a:lnSpc>
              <a:buFont typeface="Wingdings" panose="05000000000000000000" pitchFamily="2" charset="2"/>
              <a:buChar char="Ø"/>
            </a:pPr>
            <a:r>
              <a:rPr lang="en-US" dirty="0">
                <a:solidFill>
                  <a:schemeClr val="bg1"/>
                </a:solidFill>
              </a:rPr>
              <a:t>Largest increase of age category ages 35-54  </a:t>
            </a:r>
          </a:p>
          <a:p>
            <a:pPr lvl="1" algn="l">
              <a:lnSpc>
                <a:spcPct val="150000"/>
              </a:lnSpc>
            </a:pPr>
            <a:endParaRPr lang="en-US" sz="2000" dirty="0">
              <a:solidFill>
                <a:schemeClr val="bg1"/>
              </a:solidFill>
            </a:endParaRPr>
          </a:p>
          <a:p>
            <a:pPr marL="465138" lvl="0" indent="-465138" algn="l">
              <a:lnSpc>
                <a:spcPct val="150000"/>
              </a:lnSpc>
              <a:buFont typeface="Wingdings" panose="05000000000000000000" pitchFamily="2" charset="2"/>
              <a:buChar char="Ø"/>
            </a:pPr>
            <a:r>
              <a:rPr lang="en-US" dirty="0">
                <a:solidFill>
                  <a:schemeClr val="bg1"/>
                </a:solidFill>
              </a:rPr>
              <a:t>39% of </a:t>
            </a:r>
            <a:r>
              <a:rPr lang="en-US" dirty="0" err="1">
                <a:solidFill>
                  <a:schemeClr val="bg1"/>
                </a:solidFill>
              </a:rPr>
              <a:t>RV’rs</a:t>
            </a:r>
            <a:r>
              <a:rPr lang="en-US" dirty="0">
                <a:solidFill>
                  <a:schemeClr val="bg1"/>
                </a:solidFill>
              </a:rPr>
              <a:t> have children under the age of 18 living at home</a:t>
            </a:r>
          </a:p>
          <a:p>
            <a:pPr lvl="0" algn="l">
              <a:lnSpc>
                <a:spcPct val="150000"/>
              </a:lnSpc>
            </a:pPr>
            <a:endParaRPr lang="en-US" sz="1800" dirty="0">
              <a:solidFill>
                <a:schemeClr val="bg1"/>
              </a:solidFill>
            </a:endParaRPr>
          </a:p>
          <a:p>
            <a:pPr marL="465138" lvl="0" indent="-465138" algn="l">
              <a:lnSpc>
                <a:spcPct val="150000"/>
              </a:lnSpc>
              <a:buFont typeface="Wingdings" panose="05000000000000000000" pitchFamily="2" charset="2"/>
              <a:buChar char="Ø"/>
            </a:pPr>
            <a:r>
              <a:rPr lang="en-US" dirty="0">
                <a:solidFill>
                  <a:schemeClr val="bg1"/>
                </a:solidFill>
              </a:rPr>
              <a:t>Class C is most commonly rented and owned</a:t>
            </a:r>
          </a:p>
        </p:txBody>
      </p:sp>
      <p:sp>
        <p:nvSpPr>
          <p:cNvPr id="4" name="Rectangle 3"/>
          <p:cNvSpPr/>
          <p:nvPr/>
        </p:nvSpPr>
        <p:spPr>
          <a:xfrm>
            <a:off x="3200400" y="6488668"/>
            <a:ext cx="5943600" cy="369332"/>
          </a:xfrm>
          <a:prstGeom prst="rect">
            <a:avLst/>
          </a:prstGeom>
        </p:spPr>
        <p:txBody>
          <a:bodyPr wrap="square">
            <a:spAutoFit/>
          </a:bodyPr>
          <a:lstStyle/>
          <a:p>
            <a:pPr algn="r"/>
            <a:r>
              <a:rPr lang="en-US" i="1" dirty="0">
                <a:solidFill>
                  <a:schemeClr val="bg1"/>
                </a:solidFill>
              </a:rPr>
              <a:t>*Recreational Vehicle Industry Association (RVIA)</a:t>
            </a:r>
          </a:p>
        </p:txBody>
      </p:sp>
      <p:cxnSp>
        <p:nvCxnSpPr>
          <p:cNvPr id="5" name="Straight Connector 4"/>
          <p:cNvCxnSpPr/>
          <p:nvPr/>
        </p:nvCxnSpPr>
        <p:spPr>
          <a:xfrm>
            <a:off x="0" y="1447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1491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143353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09800" y="6087559"/>
            <a:ext cx="5115311" cy="646331"/>
          </a:xfrm>
          <a:prstGeom prst="rect">
            <a:avLst/>
          </a:prstGeom>
          <a:noFill/>
        </p:spPr>
        <p:txBody>
          <a:bodyPr wrap="none" rtlCol="0">
            <a:spAutoFit/>
          </a:bodyPr>
          <a:lstStyle/>
          <a:p>
            <a:r>
              <a:rPr lang="en-US" sz="3600" b="1" dirty="0">
                <a:solidFill>
                  <a:srgbClr val="FFFF00"/>
                </a:solidFill>
                <a:effectLst>
                  <a:outerShdw blurRad="38100" dist="38100" dir="2700000" algn="tl">
                    <a:srgbClr val="000000">
                      <a:alpha val="43137"/>
                    </a:srgbClr>
                  </a:outerShdw>
                </a:effectLst>
              </a:rPr>
              <a:t>Video 5 </a:t>
            </a:r>
            <a:r>
              <a:rPr lang="en-US" sz="2800" b="1" dirty="0">
                <a:solidFill>
                  <a:srgbClr val="FFFF00"/>
                </a:solidFill>
                <a:effectLst>
                  <a:outerShdw blurRad="38100" dist="38100" dir="2700000" algn="tl">
                    <a:srgbClr val="000000">
                      <a:alpha val="43137"/>
                    </a:srgbClr>
                  </a:outerShdw>
                </a:effectLst>
              </a:rPr>
              <a:t>(post-modification)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3516"/>
            <a:ext cx="1068868" cy="635000"/>
          </a:xfrm>
          <a:prstGeom prst="rect">
            <a:avLst/>
          </a:prstGeom>
        </p:spPr>
      </p:pic>
      <p:pic>
        <p:nvPicPr>
          <p:cNvPr id="10" name="Bailey Crash Test - Video 5 SHORT - from MMM Magazine and Which MotorhomeTrim">
            <a:hlinkClick r:id="" action="ppaction://media"/>
            <a:extLst>
              <a:ext uri="{FF2B5EF4-FFF2-40B4-BE49-F238E27FC236}">
                <a16:creationId xmlns:a16="http://schemas.microsoft.com/office/drawing/2014/main" id="{FC3A9E96-69F6-493E-92A6-DC2BD76797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2193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RV Crash Outcomes</a:t>
            </a:r>
          </a:p>
        </p:txBody>
      </p:sp>
      <p:cxnSp>
        <p:nvCxnSpPr>
          <p:cNvPr id="17" name="Straight Connector 16"/>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01" t="11592" r="12165" b="7265"/>
          <a:stretch/>
        </p:blipFill>
        <p:spPr bwMode="auto">
          <a:xfrm>
            <a:off x="228600" y="1447800"/>
            <a:ext cx="411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8" t="5391" r="2313" b="4688"/>
          <a:stretch/>
        </p:blipFill>
        <p:spPr bwMode="auto">
          <a:xfrm>
            <a:off x="4495800" y="1447800"/>
            <a:ext cx="443484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4114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9356"/>
          <a:stretch/>
        </p:blipFill>
        <p:spPr bwMode="auto">
          <a:xfrm>
            <a:off x="4515944" y="3733800"/>
            <a:ext cx="441469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77000"/>
            <a:ext cx="684076" cy="406400"/>
          </a:xfrm>
          <a:prstGeom prst="rect">
            <a:avLst/>
          </a:prstGeom>
        </p:spPr>
      </p:pic>
    </p:spTree>
    <p:extLst>
      <p:ext uri="{BB962C8B-B14F-4D97-AF65-F5344CB8AC3E}">
        <p14:creationId xmlns:p14="http://schemas.microsoft.com/office/powerpoint/2010/main" val="426247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1</a:t>
            </a:r>
            <a:endParaRPr lang="en-US" sz="4000" b="1" dirty="0">
              <a:solidFill>
                <a:schemeClr val="bg1"/>
              </a:solidFill>
            </a:endParaRPr>
          </a:p>
        </p:txBody>
      </p:sp>
      <p:sp>
        <p:nvSpPr>
          <p:cNvPr id="4" name="Rectangle 3"/>
          <p:cNvSpPr/>
          <p:nvPr/>
        </p:nvSpPr>
        <p:spPr>
          <a:xfrm>
            <a:off x="304800" y="1746325"/>
            <a:ext cx="2514600" cy="3000821"/>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B</a:t>
            </a:r>
          </a:p>
          <a:p>
            <a:pPr marL="285750" indent="-285750">
              <a:lnSpc>
                <a:spcPct val="150000"/>
              </a:lnSpc>
              <a:buFont typeface="Wingdings" panose="05000000000000000000" pitchFamily="2" charset="2"/>
              <a:buChar char="Ø"/>
            </a:pPr>
            <a:r>
              <a:rPr lang="en-US" dirty="0">
                <a:solidFill>
                  <a:schemeClr val="bg1"/>
                </a:solidFill>
              </a:rPr>
              <a:t>RV crashed into parked semi-trailer</a:t>
            </a:r>
          </a:p>
          <a:p>
            <a:pPr marL="285750" indent="-285750">
              <a:lnSpc>
                <a:spcPct val="150000"/>
              </a:lnSpc>
              <a:buFont typeface="Wingdings" panose="05000000000000000000" pitchFamily="2" charset="2"/>
              <a:buChar char="Ø"/>
            </a:pPr>
            <a:r>
              <a:rPr lang="en-US" dirty="0">
                <a:solidFill>
                  <a:schemeClr val="bg1"/>
                </a:solidFill>
              </a:rPr>
              <a:t>Fatality: Both front passengers died at scene, 5-year old child rescued</a:t>
            </a:r>
          </a:p>
        </p:txBody>
      </p:sp>
      <p:cxnSp>
        <p:nvCxnSpPr>
          <p:cNvPr id="7" name="Straight Connector 6"/>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
        <p:nvSpPr>
          <p:cNvPr id="10" name="Rectangle 9">
            <a:extLst>
              <a:ext uri="{FF2B5EF4-FFF2-40B4-BE49-F238E27FC236}">
                <a16:creationId xmlns:a16="http://schemas.microsoft.com/office/drawing/2014/main" id="{A689CC11-C8E4-4FC1-A0B8-9CF8EA8F8F5E}"/>
              </a:ext>
            </a:extLst>
          </p:cNvPr>
          <p:cNvSpPr/>
          <p:nvPr/>
        </p:nvSpPr>
        <p:spPr>
          <a:xfrm>
            <a:off x="5943433" y="5141393"/>
            <a:ext cx="2685351" cy="369332"/>
          </a:xfrm>
          <a:prstGeom prst="rect">
            <a:avLst/>
          </a:prstGeom>
        </p:spPr>
        <p:txBody>
          <a:bodyPr wrap="none">
            <a:spAutoFit/>
          </a:bodyPr>
          <a:lstStyle/>
          <a:p>
            <a:r>
              <a:rPr lang="en-US" cap="all" dirty="0">
                <a:solidFill>
                  <a:srgbClr val="000000"/>
                </a:solidFill>
                <a:latin typeface="Arial" panose="020B0604020202020204" pitchFamily="34" charset="0"/>
                <a:cs typeface="Arial" panose="020B0604020202020204" pitchFamily="34" charset="0"/>
              </a:rPr>
              <a:t>Oregon Feb 25, 2016</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F11A63-1872-43F2-A0F6-2056AD36D9C6}"/>
              </a:ext>
            </a:extLst>
          </p:cNvPr>
          <p:cNvPicPr>
            <a:picLocks noChangeAspect="1"/>
          </p:cNvPicPr>
          <p:nvPr/>
        </p:nvPicPr>
        <p:blipFill rotWithShape="1">
          <a:blip r:embed="rId3">
            <a:extLst>
              <a:ext uri="{28A0092B-C50C-407E-A947-70E740481C1C}">
                <a14:useLocalDpi xmlns:a14="http://schemas.microsoft.com/office/drawing/2010/main" val="0"/>
              </a:ext>
            </a:extLst>
          </a:blip>
          <a:srcRect l="22266" b="14889"/>
          <a:stretch/>
        </p:blipFill>
        <p:spPr>
          <a:xfrm>
            <a:off x="3048000" y="1600200"/>
            <a:ext cx="5553075" cy="3421060"/>
          </a:xfrm>
          <a:prstGeom prst="rect">
            <a:avLst/>
          </a:prstGeom>
        </p:spPr>
      </p:pic>
      <p:sp>
        <p:nvSpPr>
          <p:cNvPr id="11" name="Rectangle 10">
            <a:extLst>
              <a:ext uri="{FF2B5EF4-FFF2-40B4-BE49-F238E27FC236}">
                <a16:creationId xmlns:a16="http://schemas.microsoft.com/office/drawing/2014/main" id="{6882FEC2-2E38-4CCF-A6E7-B5A658068B16}"/>
              </a:ext>
            </a:extLst>
          </p:cNvPr>
          <p:cNvSpPr/>
          <p:nvPr/>
        </p:nvSpPr>
        <p:spPr>
          <a:xfrm>
            <a:off x="1326105" y="6137564"/>
            <a:ext cx="7817895" cy="646331"/>
          </a:xfrm>
          <a:prstGeom prst="rect">
            <a:avLst/>
          </a:prstGeom>
        </p:spPr>
        <p:txBody>
          <a:bodyPr wrap="square">
            <a:spAutoFit/>
          </a:bodyPr>
          <a:lstStyle/>
          <a:p>
            <a:r>
              <a:rPr lang="en-US" dirty="0">
                <a:solidFill>
                  <a:schemeClr val="bg1"/>
                </a:solidFill>
              </a:rPr>
              <a:t>http://www.kgw.com/article/news/local/osp-trooper-rescues-girl-5-from-burning-motor-home-after-fatal-crash/283-56424492</a:t>
            </a:r>
          </a:p>
        </p:txBody>
      </p:sp>
    </p:spTree>
    <p:extLst>
      <p:ext uri="{BB962C8B-B14F-4D97-AF65-F5344CB8AC3E}">
        <p14:creationId xmlns:p14="http://schemas.microsoft.com/office/powerpoint/2010/main" val="21631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2</a:t>
            </a:r>
            <a:endParaRPr lang="en-US" sz="4000" b="1" dirty="0">
              <a:solidFill>
                <a:schemeClr val="bg1"/>
              </a:solidFill>
            </a:endParaRPr>
          </a:p>
        </p:txBody>
      </p:sp>
      <p:sp>
        <p:nvSpPr>
          <p:cNvPr id="4" name="Rectangle 3"/>
          <p:cNvSpPr/>
          <p:nvPr/>
        </p:nvSpPr>
        <p:spPr>
          <a:xfrm>
            <a:off x="207808" y="1689395"/>
            <a:ext cx="2792289" cy="2585323"/>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B</a:t>
            </a:r>
          </a:p>
          <a:p>
            <a:pPr marL="285750" indent="-285750">
              <a:lnSpc>
                <a:spcPct val="150000"/>
              </a:lnSpc>
              <a:buFont typeface="Wingdings" panose="05000000000000000000" pitchFamily="2" charset="2"/>
              <a:buChar char="Ø"/>
            </a:pPr>
            <a:r>
              <a:rPr lang="en-US" dirty="0">
                <a:solidFill>
                  <a:schemeClr val="bg1"/>
                </a:solidFill>
              </a:rPr>
              <a:t>Commercial vehicle collides with motorhome</a:t>
            </a:r>
          </a:p>
          <a:p>
            <a:pPr marL="285750" indent="-285750">
              <a:lnSpc>
                <a:spcPct val="150000"/>
              </a:lnSpc>
              <a:buFont typeface="Wingdings" panose="05000000000000000000" pitchFamily="2" charset="2"/>
              <a:buChar char="Ø"/>
            </a:pPr>
            <a:r>
              <a:rPr lang="en-US" dirty="0">
                <a:solidFill>
                  <a:schemeClr val="bg1"/>
                </a:solidFill>
              </a:rPr>
              <a:t>Fatality: 2-thirteen year old boys in rear of RV</a:t>
            </a:r>
          </a:p>
        </p:txBody>
      </p:sp>
      <p:cxnSp>
        <p:nvCxnSpPr>
          <p:cNvPr id="7" name="Straight Connector 6"/>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pic>
        <p:nvPicPr>
          <p:cNvPr id="6" name="Picture 5">
            <a:extLst>
              <a:ext uri="{FF2B5EF4-FFF2-40B4-BE49-F238E27FC236}">
                <a16:creationId xmlns:a16="http://schemas.microsoft.com/office/drawing/2014/main" id="{0EFC8D14-32A1-4590-8024-A53D1703D55E}"/>
              </a:ext>
            </a:extLst>
          </p:cNvPr>
          <p:cNvPicPr>
            <a:picLocks noChangeAspect="1"/>
          </p:cNvPicPr>
          <p:nvPr/>
        </p:nvPicPr>
        <p:blipFill rotWithShape="1">
          <a:blip r:embed="rId3">
            <a:extLst>
              <a:ext uri="{28A0092B-C50C-407E-A947-70E740481C1C}">
                <a14:useLocalDpi xmlns:a14="http://schemas.microsoft.com/office/drawing/2010/main" val="0"/>
              </a:ext>
            </a:extLst>
          </a:blip>
          <a:srcRect l="7163"/>
          <a:stretch/>
        </p:blipFill>
        <p:spPr>
          <a:xfrm>
            <a:off x="3013952" y="1620549"/>
            <a:ext cx="5791200" cy="3240524"/>
          </a:xfrm>
          <a:prstGeom prst="rect">
            <a:avLst/>
          </a:prstGeom>
        </p:spPr>
      </p:pic>
      <p:sp>
        <p:nvSpPr>
          <p:cNvPr id="9" name="Rectangle 8">
            <a:extLst>
              <a:ext uri="{FF2B5EF4-FFF2-40B4-BE49-F238E27FC236}">
                <a16:creationId xmlns:a16="http://schemas.microsoft.com/office/drawing/2014/main" id="{5354B918-95DC-4CAC-92AD-7CCC0A11AF2F}"/>
              </a:ext>
            </a:extLst>
          </p:cNvPr>
          <p:cNvSpPr/>
          <p:nvPr/>
        </p:nvSpPr>
        <p:spPr>
          <a:xfrm>
            <a:off x="1362941" y="6166756"/>
            <a:ext cx="7772400" cy="646331"/>
          </a:xfrm>
          <a:prstGeom prst="rect">
            <a:avLst/>
          </a:prstGeom>
        </p:spPr>
        <p:txBody>
          <a:bodyPr wrap="square">
            <a:spAutoFit/>
          </a:bodyPr>
          <a:lstStyle/>
          <a:p>
            <a:r>
              <a:rPr lang="en-US" dirty="0">
                <a:solidFill>
                  <a:schemeClr val="bg1"/>
                </a:solidFill>
              </a:rPr>
              <a:t>https://arizonadailyindependent.com/2016/06/28/thirteen-year-old-boys-killed-when-commercial-vehicle-crashes-into-motorhome/</a:t>
            </a:r>
          </a:p>
        </p:txBody>
      </p:sp>
      <p:sp>
        <p:nvSpPr>
          <p:cNvPr id="10" name="Rectangle 9">
            <a:extLst>
              <a:ext uri="{FF2B5EF4-FFF2-40B4-BE49-F238E27FC236}">
                <a16:creationId xmlns:a16="http://schemas.microsoft.com/office/drawing/2014/main" id="{A689CC11-C8E4-4FC1-A0B8-9CF8EA8F8F5E}"/>
              </a:ext>
            </a:extLst>
          </p:cNvPr>
          <p:cNvSpPr/>
          <p:nvPr/>
        </p:nvSpPr>
        <p:spPr>
          <a:xfrm>
            <a:off x="7162800" y="4840291"/>
            <a:ext cx="1532792" cy="369332"/>
          </a:xfrm>
          <a:prstGeom prst="rect">
            <a:avLst/>
          </a:prstGeom>
        </p:spPr>
        <p:txBody>
          <a:bodyPr wrap="none">
            <a:spAutoFit/>
          </a:bodyPr>
          <a:lstStyle/>
          <a:p>
            <a:r>
              <a:rPr lang="en-US" cap="all" dirty="0">
                <a:solidFill>
                  <a:srgbClr val="000000"/>
                </a:solidFill>
                <a:latin typeface="&amp;quot"/>
              </a:rPr>
              <a:t>June 28, 2016</a:t>
            </a:r>
            <a:endParaRPr lang="en-US" dirty="0"/>
          </a:p>
        </p:txBody>
      </p:sp>
    </p:spTree>
    <p:extLst>
      <p:ext uri="{BB962C8B-B14F-4D97-AF65-F5344CB8AC3E}">
        <p14:creationId xmlns:p14="http://schemas.microsoft.com/office/powerpoint/2010/main" val="4026848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3</a:t>
            </a:r>
            <a:endParaRPr lang="en-US" sz="4000" b="1" dirty="0">
              <a:solidFill>
                <a:schemeClr val="bg1"/>
              </a:solidFill>
            </a:endParaRPr>
          </a:p>
        </p:txBody>
      </p:sp>
      <p:sp>
        <p:nvSpPr>
          <p:cNvPr id="4" name="Rectangle 3"/>
          <p:cNvSpPr/>
          <p:nvPr/>
        </p:nvSpPr>
        <p:spPr>
          <a:xfrm>
            <a:off x="207808" y="1689395"/>
            <a:ext cx="2535392" cy="2585323"/>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Driver of RV swerved, overcorrected rolled into median</a:t>
            </a:r>
          </a:p>
          <a:p>
            <a:pPr marL="285750" indent="-285750">
              <a:lnSpc>
                <a:spcPct val="150000"/>
              </a:lnSpc>
              <a:buFont typeface="Wingdings" panose="05000000000000000000" pitchFamily="2" charset="2"/>
              <a:buChar char="Ø"/>
            </a:pPr>
            <a:r>
              <a:rPr lang="en-US" dirty="0">
                <a:solidFill>
                  <a:schemeClr val="bg1"/>
                </a:solidFill>
              </a:rPr>
              <a:t>Injury: Severe</a:t>
            </a:r>
          </a:p>
        </p:txBody>
      </p:sp>
      <p:cxnSp>
        <p:nvCxnSpPr>
          <p:cNvPr id="7" name="Straight Connector 6"/>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
        <p:nvSpPr>
          <p:cNvPr id="10" name="Rectangle 9">
            <a:extLst>
              <a:ext uri="{FF2B5EF4-FFF2-40B4-BE49-F238E27FC236}">
                <a16:creationId xmlns:a16="http://schemas.microsoft.com/office/drawing/2014/main" id="{A689CC11-C8E4-4FC1-A0B8-9CF8EA8F8F5E}"/>
              </a:ext>
            </a:extLst>
          </p:cNvPr>
          <p:cNvSpPr/>
          <p:nvPr/>
        </p:nvSpPr>
        <p:spPr>
          <a:xfrm>
            <a:off x="6093033" y="4874488"/>
            <a:ext cx="2985304" cy="369332"/>
          </a:xfrm>
          <a:prstGeom prst="rect">
            <a:avLst/>
          </a:prstGeom>
        </p:spPr>
        <p:txBody>
          <a:bodyPr wrap="none">
            <a:spAutoFit/>
          </a:bodyPr>
          <a:lstStyle/>
          <a:p>
            <a:r>
              <a:rPr lang="en-US" cap="all" dirty="0">
                <a:solidFill>
                  <a:srgbClr val="000000"/>
                </a:solidFill>
                <a:latin typeface="&amp;quot"/>
              </a:rPr>
              <a:t>Washington, may 29, 2017</a:t>
            </a:r>
            <a:endParaRPr lang="en-US" dirty="0"/>
          </a:p>
        </p:txBody>
      </p:sp>
      <p:pic>
        <p:nvPicPr>
          <p:cNvPr id="5" name="Picture 4">
            <a:extLst>
              <a:ext uri="{FF2B5EF4-FFF2-40B4-BE49-F238E27FC236}">
                <a16:creationId xmlns:a16="http://schemas.microsoft.com/office/drawing/2014/main" id="{D3787FCE-1161-4C03-8483-92DF09FA27E6}"/>
              </a:ext>
            </a:extLst>
          </p:cNvPr>
          <p:cNvPicPr>
            <a:picLocks noChangeAspect="1"/>
          </p:cNvPicPr>
          <p:nvPr/>
        </p:nvPicPr>
        <p:blipFill rotWithShape="1">
          <a:blip r:embed="rId3">
            <a:extLst>
              <a:ext uri="{28A0092B-C50C-407E-A947-70E740481C1C}">
                <a14:useLocalDpi xmlns:a14="http://schemas.microsoft.com/office/drawing/2010/main" val="0"/>
              </a:ext>
            </a:extLst>
          </a:blip>
          <a:srcRect l="1833" t="10960" r="2273" b="5586"/>
          <a:stretch/>
        </p:blipFill>
        <p:spPr>
          <a:xfrm>
            <a:off x="2743200" y="1419619"/>
            <a:ext cx="6192992" cy="3033702"/>
          </a:xfrm>
          <a:prstGeom prst="rect">
            <a:avLst/>
          </a:prstGeom>
        </p:spPr>
      </p:pic>
      <p:sp>
        <p:nvSpPr>
          <p:cNvPr id="12" name="Rectangle 11">
            <a:extLst>
              <a:ext uri="{FF2B5EF4-FFF2-40B4-BE49-F238E27FC236}">
                <a16:creationId xmlns:a16="http://schemas.microsoft.com/office/drawing/2014/main" id="{755176D4-C204-4197-AE55-0AD9C680FE79}"/>
              </a:ext>
            </a:extLst>
          </p:cNvPr>
          <p:cNvSpPr/>
          <p:nvPr/>
        </p:nvSpPr>
        <p:spPr>
          <a:xfrm>
            <a:off x="1091187" y="6071538"/>
            <a:ext cx="7994077" cy="646331"/>
          </a:xfrm>
          <a:prstGeom prst="rect">
            <a:avLst/>
          </a:prstGeom>
        </p:spPr>
        <p:txBody>
          <a:bodyPr wrap="square">
            <a:spAutoFit/>
          </a:bodyPr>
          <a:lstStyle/>
          <a:p>
            <a:r>
              <a:rPr lang="en-US" dirty="0">
                <a:solidFill>
                  <a:schemeClr val="bg1"/>
                </a:solidFill>
              </a:rPr>
              <a:t>http://www.ifiberone.com/news/oregon-man-critically-injured-in-motorhome-crash-on-i-/article_9290f4b6-44e0-11e7-bc40-d35c2a08b347.html</a:t>
            </a:r>
          </a:p>
        </p:txBody>
      </p:sp>
    </p:spTree>
    <p:extLst>
      <p:ext uri="{BB962C8B-B14F-4D97-AF65-F5344CB8AC3E}">
        <p14:creationId xmlns:p14="http://schemas.microsoft.com/office/powerpoint/2010/main" val="1708020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4</a:t>
            </a:r>
            <a:endParaRPr lang="en-US" sz="4000" b="1" dirty="0">
              <a:solidFill>
                <a:schemeClr val="bg1"/>
              </a:solidFill>
            </a:endParaRPr>
          </a:p>
        </p:txBody>
      </p:sp>
      <p:sp>
        <p:nvSpPr>
          <p:cNvPr id="4" name="Rectangle 3"/>
          <p:cNvSpPr/>
          <p:nvPr/>
        </p:nvSpPr>
        <p:spPr>
          <a:xfrm>
            <a:off x="207809" y="1689395"/>
            <a:ext cx="1925792" cy="383181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Driver of RV cut off by another vehicle</a:t>
            </a:r>
          </a:p>
          <a:p>
            <a:pPr marL="285750" indent="-285750">
              <a:lnSpc>
                <a:spcPct val="150000"/>
              </a:lnSpc>
              <a:buFont typeface="Wingdings" panose="05000000000000000000" pitchFamily="2" charset="2"/>
              <a:buChar char="Ø"/>
            </a:pPr>
            <a:r>
              <a:rPr lang="en-US" dirty="0">
                <a:solidFill>
                  <a:schemeClr val="bg1"/>
                </a:solidFill>
              </a:rPr>
              <a:t>Injury: non-fatal hospitalization 3-passengers</a:t>
            </a:r>
          </a:p>
        </p:txBody>
      </p:sp>
      <p:cxnSp>
        <p:nvCxnSpPr>
          <p:cNvPr id="7" name="Straight Connector 6"/>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
        <p:nvSpPr>
          <p:cNvPr id="10" name="Rectangle 9">
            <a:extLst>
              <a:ext uri="{FF2B5EF4-FFF2-40B4-BE49-F238E27FC236}">
                <a16:creationId xmlns:a16="http://schemas.microsoft.com/office/drawing/2014/main" id="{A689CC11-C8E4-4FC1-A0B8-9CF8EA8F8F5E}"/>
              </a:ext>
            </a:extLst>
          </p:cNvPr>
          <p:cNvSpPr/>
          <p:nvPr/>
        </p:nvSpPr>
        <p:spPr>
          <a:xfrm>
            <a:off x="5791200" y="5105400"/>
            <a:ext cx="3075522" cy="369332"/>
          </a:xfrm>
          <a:prstGeom prst="rect">
            <a:avLst/>
          </a:prstGeom>
        </p:spPr>
        <p:txBody>
          <a:bodyPr wrap="none">
            <a:spAutoFit/>
          </a:bodyPr>
          <a:lstStyle/>
          <a:p>
            <a:r>
              <a:rPr lang="en-US" cap="all" dirty="0">
                <a:solidFill>
                  <a:srgbClr val="000000"/>
                </a:solidFill>
                <a:latin typeface="&amp;quot"/>
              </a:rPr>
              <a:t>California, October 9, 2016</a:t>
            </a:r>
            <a:endParaRPr lang="en-US" dirty="0"/>
          </a:p>
        </p:txBody>
      </p:sp>
      <p:sp>
        <p:nvSpPr>
          <p:cNvPr id="2" name="Rectangle 1">
            <a:extLst>
              <a:ext uri="{FF2B5EF4-FFF2-40B4-BE49-F238E27FC236}">
                <a16:creationId xmlns:a16="http://schemas.microsoft.com/office/drawing/2014/main" id="{4F19C555-C4B9-430D-8E65-5300666ABD2E}"/>
              </a:ext>
            </a:extLst>
          </p:cNvPr>
          <p:cNvSpPr/>
          <p:nvPr/>
        </p:nvSpPr>
        <p:spPr>
          <a:xfrm>
            <a:off x="1524000" y="6381234"/>
            <a:ext cx="6553200" cy="369332"/>
          </a:xfrm>
          <a:prstGeom prst="rect">
            <a:avLst/>
          </a:prstGeom>
        </p:spPr>
        <p:txBody>
          <a:bodyPr wrap="square">
            <a:spAutoFit/>
          </a:bodyPr>
          <a:lstStyle/>
          <a:p>
            <a:r>
              <a:rPr lang="en-US" dirty="0">
                <a:solidFill>
                  <a:schemeClr val="bg1"/>
                </a:solidFill>
              </a:rPr>
              <a:t>https://rvtravel.com/brutal-crash-obliterates-motorhome/</a:t>
            </a:r>
          </a:p>
        </p:txBody>
      </p:sp>
      <p:pic>
        <p:nvPicPr>
          <p:cNvPr id="12" name="Picture 11">
            <a:extLst>
              <a:ext uri="{FF2B5EF4-FFF2-40B4-BE49-F238E27FC236}">
                <a16:creationId xmlns:a16="http://schemas.microsoft.com/office/drawing/2014/main" id="{8E36C979-E89F-4126-A965-FF205C401FF6}"/>
              </a:ext>
            </a:extLst>
          </p:cNvPr>
          <p:cNvPicPr>
            <a:picLocks noChangeAspect="1"/>
          </p:cNvPicPr>
          <p:nvPr/>
        </p:nvPicPr>
        <p:blipFill rotWithShape="1">
          <a:blip r:embed="rId3">
            <a:extLst>
              <a:ext uri="{28A0092B-C50C-407E-A947-70E740481C1C}">
                <a14:useLocalDpi xmlns:a14="http://schemas.microsoft.com/office/drawing/2010/main" val="0"/>
              </a:ext>
            </a:extLst>
          </a:blip>
          <a:srcRect t="15572" b="11225"/>
          <a:stretch/>
        </p:blipFill>
        <p:spPr>
          <a:xfrm>
            <a:off x="2257238" y="1720568"/>
            <a:ext cx="6619875" cy="3284112"/>
          </a:xfrm>
          <a:prstGeom prst="rect">
            <a:avLst/>
          </a:prstGeom>
        </p:spPr>
      </p:pic>
    </p:spTree>
    <p:extLst>
      <p:ext uri="{BB962C8B-B14F-4D97-AF65-F5344CB8AC3E}">
        <p14:creationId xmlns:p14="http://schemas.microsoft.com/office/powerpoint/2010/main" val="4095995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5295900" cy="302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039" y="3560338"/>
            <a:ext cx="5295900" cy="286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4856" y="6430184"/>
            <a:ext cx="4524187" cy="369332"/>
          </a:xfrm>
          <a:prstGeom prst="rect">
            <a:avLst/>
          </a:prstGeom>
        </p:spPr>
        <p:txBody>
          <a:bodyPr wrap="none">
            <a:spAutoFit/>
          </a:bodyPr>
          <a:lstStyle/>
          <a:p>
            <a:r>
              <a:rPr lang="en-US" dirty="0">
                <a:solidFill>
                  <a:schemeClr val="bg1">
                    <a:lumMod val="85000"/>
                  </a:schemeClr>
                </a:solidFill>
              </a:rPr>
              <a:t>http://flaglerlive.com/16920/i95-rv-crash/</a:t>
            </a:r>
          </a:p>
        </p:txBody>
      </p:sp>
      <p:sp>
        <p:nvSpPr>
          <p:cNvPr id="3" name="Rectangle 2"/>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5</a:t>
            </a:r>
            <a:endParaRPr lang="en-US" sz="4000" b="1" dirty="0">
              <a:solidFill>
                <a:schemeClr val="bg1"/>
              </a:solidFill>
            </a:endParaRPr>
          </a:p>
        </p:txBody>
      </p:sp>
      <p:sp>
        <p:nvSpPr>
          <p:cNvPr id="4" name="Rectangle 3"/>
          <p:cNvSpPr/>
          <p:nvPr/>
        </p:nvSpPr>
        <p:spPr>
          <a:xfrm>
            <a:off x="179439" y="1676400"/>
            <a:ext cx="3249561" cy="133882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Tire blowout</a:t>
            </a:r>
          </a:p>
          <a:p>
            <a:pPr marL="285750" indent="-285750">
              <a:lnSpc>
                <a:spcPct val="150000"/>
              </a:lnSpc>
              <a:buFont typeface="Wingdings" panose="05000000000000000000" pitchFamily="2" charset="2"/>
              <a:buChar char="Ø"/>
            </a:pPr>
            <a:r>
              <a:rPr lang="en-US" dirty="0">
                <a:solidFill>
                  <a:schemeClr val="bg1"/>
                </a:solidFill>
              </a:rPr>
              <a:t>Hit guardrail &amp; overturned</a:t>
            </a:r>
          </a:p>
        </p:txBody>
      </p:sp>
      <p:cxnSp>
        <p:nvCxnSpPr>
          <p:cNvPr id="7" name="Straight Connector 6"/>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
        <p:nvSpPr>
          <p:cNvPr id="10" name="Rectangle 9">
            <a:extLst>
              <a:ext uri="{FF2B5EF4-FFF2-40B4-BE49-F238E27FC236}">
                <a16:creationId xmlns:a16="http://schemas.microsoft.com/office/drawing/2014/main" id="{A8CDCB70-5538-4180-8B46-D1E167EC0A46}"/>
              </a:ext>
            </a:extLst>
          </p:cNvPr>
          <p:cNvSpPr/>
          <p:nvPr/>
        </p:nvSpPr>
        <p:spPr>
          <a:xfrm>
            <a:off x="36000" y="5583090"/>
            <a:ext cx="3326745" cy="369332"/>
          </a:xfrm>
          <a:prstGeom prst="rect">
            <a:avLst/>
          </a:prstGeom>
        </p:spPr>
        <p:txBody>
          <a:bodyPr wrap="none">
            <a:spAutoFit/>
          </a:bodyPr>
          <a:lstStyle/>
          <a:p>
            <a:r>
              <a:rPr lang="en-US" cap="all" dirty="0">
                <a:solidFill>
                  <a:srgbClr val="000000"/>
                </a:solidFill>
                <a:latin typeface="Arial" panose="020B0604020202020204" pitchFamily="34" charset="0"/>
                <a:cs typeface="Arial" panose="020B0604020202020204" pitchFamily="34" charset="0"/>
              </a:rPr>
              <a:t>Florida, January 27, 2011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01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533400"/>
            <a:ext cx="536257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199" y="3505200"/>
            <a:ext cx="5362575" cy="252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6328324"/>
            <a:ext cx="8334374" cy="369332"/>
          </a:xfrm>
          <a:prstGeom prst="rect">
            <a:avLst/>
          </a:prstGeom>
        </p:spPr>
        <p:txBody>
          <a:bodyPr wrap="square">
            <a:spAutoFit/>
          </a:bodyPr>
          <a:lstStyle/>
          <a:p>
            <a:r>
              <a:rPr lang="en-US" dirty="0">
                <a:solidFill>
                  <a:schemeClr val="bg1">
                    <a:lumMod val="75000"/>
                  </a:schemeClr>
                </a:solidFill>
              </a:rPr>
              <a:t>http://www.marshlakeyukon.net/FireRescue/2008/Sept282008RVCrash.htm</a:t>
            </a:r>
          </a:p>
        </p:txBody>
      </p:sp>
      <p:sp>
        <p:nvSpPr>
          <p:cNvPr id="7" name="Rectangle 6"/>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6</a:t>
            </a:r>
            <a:endParaRPr lang="en-US" sz="4000" b="1" dirty="0">
              <a:solidFill>
                <a:schemeClr val="bg1"/>
              </a:solidFill>
            </a:endParaRPr>
          </a:p>
        </p:txBody>
      </p:sp>
      <p:sp>
        <p:nvSpPr>
          <p:cNvPr id="8" name="Rectangle 7"/>
          <p:cNvSpPr/>
          <p:nvPr/>
        </p:nvSpPr>
        <p:spPr>
          <a:xfrm>
            <a:off x="179439" y="1676400"/>
            <a:ext cx="3249561" cy="133882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Early morning loss of control &amp; overturned</a:t>
            </a:r>
          </a:p>
        </p:txBody>
      </p:sp>
      <p:cxnSp>
        <p:nvCxnSpPr>
          <p:cNvPr id="9" name="Straight Connector 8"/>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399060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7</a:t>
            </a:r>
            <a:endParaRPr lang="en-US" sz="4000" b="1" dirty="0">
              <a:solidFill>
                <a:schemeClr val="bg1"/>
              </a:solidFill>
            </a:endParaRPr>
          </a:p>
        </p:txBody>
      </p:sp>
      <p:sp>
        <p:nvSpPr>
          <p:cNvPr id="8" name="Rectangle 7"/>
          <p:cNvSpPr/>
          <p:nvPr/>
        </p:nvSpPr>
        <p:spPr>
          <a:xfrm>
            <a:off x="179439" y="1676400"/>
            <a:ext cx="3249561" cy="92333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Loss of control </a:t>
            </a:r>
          </a:p>
        </p:txBody>
      </p:sp>
      <p:cxnSp>
        <p:nvCxnSpPr>
          <p:cNvPr id="9" name="Straight Connector 8"/>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959" y="1978599"/>
            <a:ext cx="6553200" cy="365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560" y="5800867"/>
            <a:ext cx="9144000" cy="338554"/>
          </a:xfrm>
          <a:prstGeom prst="rect">
            <a:avLst/>
          </a:prstGeom>
        </p:spPr>
        <p:txBody>
          <a:bodyPr wrap="square">
            <a:spAutoFit/>
          </a:bodyPr>
          <a:lstStyle/>
          <a:p>
            <a:r>
              <a:rPr lang="en-US" sz="1600" u="sng" dirty="0">
                <a:solidFill>
                  <a:schemeClr val="bg1">
                    <a:lumMod val="75000"/>
                  </a:schemeClr>
                </a:solidFill>
              </a:rPr>
              <a:t>http://www.rv.net/forum/index.cfm/fuseaction/thread/tid/27598439/srt/pa/pging/1/page/1.cfm</a:t>
            </a:r>
            <a:endParaRPr lang="en-US" sz="1600" dirty="0">
              <a:solidFill>
                <a:schemeClr val="bg1">
                  <a:lumMod val="75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2652468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64" y="6493877"/>
            <a:ext cx="9143999" cy="338554"/>
          </a:xfrm>
          <a:prstGeom prst="rect">
            <a:avLst/>
          </a:prstGeom>
        </p:spPr>
        <p:txBody>
          <a:bodyPr wrap="square">
            <a:spAutoFit/>
          </a:bodyPr>
          <a:lstStyle/>
          <a:p>
            <a:r>
              <a:rPr lang="en-US" sz="1600" dirty="0">
                <a:solidFill>
                  <a:schemeClr val="bg1">
                    <a:lumMod val="75000"/>
                  </a:schemeClr>
                </a:solidFill>
              </a:rPr>
              <a:t>http://www.independentmail.com/news/local-news/motor-home-accident-abbeville-highway</a:t>
            </a:r>
          </a:p>
        </p:txBody>
      </p:sp>
      <p:sp>
        <p:nvSpPr>
          <p:cNvPr id="7" name="Rectangle 6"/>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8</a:t>
            </a:r>
            <a:endParaRPr lang="en-US" sz="4000" b="1" dirty="0">
              <a:solidFill>
                <a:schemeClr val="bg1"/>
              </a:solidFill>
            </a:endParaRPr>
          </a:p>
        </p:txBody>
      </p:sp>
      <p:sp>
        <p:nvSpPr>
          <p:cNvPr id="8" name="Rectangle 7"/>
          <p:cNvSpPr/>
          <p:nvPr/>
        </p:nvSpPr>
        <p:spPr>
          <a:xfrm>
            <a:off x="179439" y="1676400"/>
            <a:ext cx="3249561" cy="92333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A</a:t>
            </a:r>
          </a:p>
          <a:p>
            <a:pPr marL="285750" indent="-285750">
              <a:lnSpc>
                <a:spcPct val="150000"/>
              </a:lnSpc>
              <a:buFont typeface="Wingdings" panose="05000000000000000000" pitchFamily="2" charset="2"/>
              <a:buChar char="Ø"/>
            </a:pPr>
            <a:r>
              <a:rPr lang="en-US" dirty="0">
                <a:solidFill>
                  <a:schemeClr val="bg1"/>
                </a:solidFill>
              </a:rPr>
              <a:t>Loss of control </a:t>
            </a:r>
          </a:p>
        </p:txBody>
      </p:sp>
      <p:cxnSp>
        <p:nvCxnSpPr>
          <p:cNvPr id="9" name="Straight Connector 8"/>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356"/>
          <a:stretch/>
        </p:blipFill>
        <p:spPr bwMode="auto">
          <a:xfrm>
            <a:off x="3352800" y="435864"/>
            <a:ext cx="5486400" cy="274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974" y="3393948"/>
            <a:ext cx="5513226"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http://2.bp.blogspot.com/-GuMVpMOYLKk/U0VArjxGS5I/AAAAAAAAIDo/TRwqQxB78Tg/s1600/sprint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2.bp.blogspot.com/-GuMVpMOYLKk/U0VArjxGS5I/AAAAAAAAIDo/TRwqQxB78Tg/s1600/sprinter.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2.bp.blogspot.com/-GuMVpMOYLKk/U0VArjxGS5I/AAAAAAAAIDo/TRwqQxB78Tg/s1600/sprinter.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http://2.bp.blogspot.com/-GuMVpMOYLKk/U0VArjxGS5I/AAAAAAAAIDo/TRwqQxB78Tg/s1600/sprinter.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http://2.bp.blogspot.com/-GuMVpMOYLKk/U0VArjxGS5I/AAAAAAAAIDo/TRwqQxB78Tg/s1600/sprinter.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39" y="5753022"/>
            <a:ext cx="1068868" cy="635000"/>
          </a:xfrm>
          <a:prstGeom prst="rect">
            <a:avLst/>
          </a:prstGeom>
        </p:spPr>
      </p:pic>
    </p:spTree>
    <p:extLst>
      <p:ext uri="{BB962C8B-B14F-4D97-AF65-F5344CB8AC3E}">
        <p14:creationId xmlns:p14="http://schemas.microsoft.com/office/powerpoint/2010/main" val="2444860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44" y="152400"/>
            <a:ext cx="8229600" cy="1143000"/>
          </a:xfrm>
        </p:spPr>
        <p:txBody>
          <a:bodyPr>
            <a:normAutofit fontScale="90000"/>
          </a:bodyPr>
          <a:lstStyle/>
          <a:p>
            <a:r>
              <a:rPr lang="en-US" b="1" dirty="0">
                <a:solidFill>
                  <a:schemeClr val="bg1"/>
                </a:solidFill>
              </a:rPr>
              <a:t>Classes of RV’s</a:t>
            </a:r>
            <a:br>
              <a:rPr lang="en-US" b="1" dirty="0">
                <a:solidFill>
                  <a:schemeClr val="bg1"/>
                </a:solidFill>
              </a:rPr>
            </a:br>
            <a:r>
              <a:rPr lang="en-US" sz="3100" dirty="0">
                <a:solidFill>
                  <a:schemeClr val="bg1"/>
                </a:solidFill>
              </a:rPr>
              <a:t>(Motorized)</a:t>
            </a:r>
          </a:p>
        </p:txBody>
      </p:sp>
      <p:pic>
        <p:nvPicPr>
          <p:cNvPr id="3"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943601" y="4724400"/>
            <a:ext cx="315190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8019" y1="31452" x2="46104" y2="83333"/>
                        <a14:foregroundMark x1="68831" y1="71505" x2="59903" y2="82796"/>
                        <a14:foregroundMark x1="96429" y1="39785" x2="96429" y2="46505"/>
                        <a14:foregroundMark x1="95779" y1="48387" x2="88312" y2="54032"/>
                        <a14:foregroundMark x1="96104" y1="39247" x2="96104" y2="39247"/>
                      </a14:backgroundRemoval>
                    </a14:imgEffect>
                  </a14:imgLayer>
                </a14:imgProps>
              </a:ext>
              <a:ext uri="{28A0092B-C50C-407E-A947-70E740481C1C}">
                <a14:useLocalDpi xmlns:a14="http://schemas.microsoft.com/office/drawing/2010/main" val="0"/>
              </a:ext>
            </a:extLst>
          </a:blip>
          <a:srcRect/>
          <a:stretch>
            <a:fillRect/>
          </a:stretch>
        </p:blipFill>
        <p:spPr bwMode="auto">
          <a:xfrm>
            <a:off x="377116" y="1421329"/>
            <a:ext cx="3934399" cy="217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0752" y1="55331" x2="70564" y2="61095"/>
                        <a14:foregroundMark x1="58664" y1="76081" x2="47182" y2="78963"/>
                      </a14:backgroundRemoval>
                    </a14:imgEffect>
                  </a14:imgLayer>
                </a14:imgProps>
              </a:ext>
              <a:ext uri="{28A0092B-C50C-407E-A947-70E740481C1C}">
                <a14:useLocalDpi xmlns:a14="http://schemas.microsoft.com/office/drawing/2010/main" val="0"/>
              </a:ext>
            </a:extLst>
          </a:blip>
          <a:srcRect/>
          <a:stretch>
            <a:fillRect/>
          </a:stretch>
        </p:blipFill>
        <p:spPr bwMode="auto">
          <a:xfrm>
            <a:off x="3003644" y="3594513"/>
            <a:ext cx="3048001"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12693" y="3353416"/>
            <a:ext cx="1632045" cy="584775"/>
          </a:xfrm>
          <a:prstGeom prst="rect">
            <a:avLst/>
          </a:prstGeom>
          <a:ln>
            <a:noFill/>
          </a:ln>
        </p:spPr>
        <p:txBody>
          <a:bodyPr wrap="square">
            <a:spAutoFit/>
          </a:bodyPr>
          <a:lstStyle/>
          <a:p>
            <a:r>
              <a:rPr lang="en-US" sz="3200" b="1" dirty="0">
                <a:solidFill>
                  <a:schemeClr val="bg1"/>
                </a:solidFill>
                <a:latin typeface="Arial Narrow" panose="020B0606020202030204" pitchFamily="34" charset="0"/>
                <a:cs typeface="Browallia New" panose="020B0604020202020204" pitchFamily="34" charset="-34"/>
              </a:rPr>
              <a:t>Class A</a:t>
            </a:r>
            <a:endParaRPr lang="en-US" sz="3200" dirty="0">
              <a:solidFill>
                <a:schemeClr val="bg1"/>
              </a:solidFill>
              <a:latin typeface="Arial Narrow" panose="020B0606020202030204" pitchFamily="34" charset="0"/>
            </a:endParaRPr>
          </a:p>
        </p:txBody>
      </p:sp>
      <p:sp>
        <p:nvSpPr>
          <p:cNvPr id="7" name="Rectangle 6"/>
          <p:cNvSpPr/>
          <p:nvPr/>
        </p:nvSpPr>
        <p:spPr>
          <a:xfrm>
            <a:off x="3003644" y="5167324"/>
            <a:ext cx="1632045" cy="584775"/>
          </a:xfrm>
          <a:prstGeom prst="rect">
            <a:avLst/>
          </a:prstGeom>
          <a:ln>
            <a:noFill/>
          </a:ln>
        </p:spPr>
        <p:txBody>
          <a:bodyPr wrap="square">
            <a:spAutoFit/>
          </a:bodyPr>
          <a:lstStyle/>
          <a:p>
            <a:r>
              <a:rPr lang="en-US" sz="3200" b="1" dirty="0">
                <a:solidFill>
                  <a:schemeClr val="bg1"/>
                </a:solidFill>
                <a:latin typeface="Arial Narrow" panose="020B0606020202030204" pitchFamily="34" charset="0"/>
                <a:cs typeface="Browallia New" panose="020B0604020202020204" pitchFamily="34" charset="-34"/>
              </a:rPr>
              <a:t>Class B</a:t>
            </a:r>
            <a:endParaRPr lang="en-US" sz="3200" dirty="0">
              <a:solidFill>
                <a:schemeClr val="bg1"/>
              </a:solidFill>
              <a:latin typeface="Arial Narrow" panose="020B0606020202030204" pitchFamily="34" charset="0"/>
            </a:endParaRPr>
          </a:p>
        </p:txBody>
      </p:sp>
      <p:sp>
        <p:nvSpPr>
          <p:cNvPr id="8" name="Rectangle 7"/>
          <p:cNvSpPr/>
          <p:nvPr/>
        </p:nvSpPr>
        <p:spPr>
          <a:xfrm>
            <a:off x="6324601" y="6230219"/>
            <a:ext cx="1632045" cy="584775"/>
          </a:xfrm>
          <a:prstGeom prst="rect">
            <a:avLst/>
          </a:prstGeom>
          <a:ln>
            <a:noFill/>
          </a:ln>
        </p:spPr>
        <p:txBody>
          <a:bodyPr wrap="square">
            <a:spAutoFit/>
          </a:bodyPr>
          <a:lstStyle/>
          <a:p>
            <a:r>
              <a:rPr lang="en-US" sz="3200" b="1" dirty="0">
                <a:solidFill>
                  <a:schemeClr val="bg1"/>
                </a:solidFill>
                <a:latin typeface="Arial Narrow" panose="020B0606020202030204" pitchFamily="34" charset="0"/>
                <a:cs typeface="Browallia New" panose="020B0604020202020204" pitchFamily="34" charset="-34"/>
              </a:rPr>
              <a:t>Class C</a:t>
            </a:r>
            <a:endParaRPr lang="en-US" sz="3200" dirty="0">
              <a:solidFill>
                <a:schemeClr val="bg1"/>
              </a:solidFill>
              <a:latin typeface="Arial Narrow" panose="020B0606020202030204" pitchFamily="34" charset="0"/>
            </a:endParaRPr>
          </a:p>
        </p:txBody>
      </p:sp>
      <p:cxnSp>
        <p:nvCxnSpPr>
          <p:cNvPr id="9" name="Straight Connector 8"/>
          <p:cNvCxnSpPr/>
          <p:nvPr/>
        </p:nvCxnSpPr>
        <p:spPr>
          <a:xfrm>
            <a:off x="0" y="1421329"/>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952250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65" y="6493877"/>
            <a:ext cx="8631936" cy="338554"/>
          </a:xfrm>
          <a:prstGeom prst="rect">
            <a:avLst/>
          </a:prstGeom>
        </p:spPr>
        <p:txBody>
          <a:bodyPr wrap="square">
            <a:spAutoFit/>
          </a:bodyPr>
          <a:lstStyle/>
          <a:p>
            <a:pPr algn="r"/>
            <a:r>
              <a:rPr lang="en-US" sz="1600" dirty="0">
                <a:solidFill>
                  <a:schemeClr val="bg1">
                    <a:lumMod val="75000"/>
                  </a:schemeClr>
                </a:solidFill>
              </a:rPr>
              <a:t>http://livingstingy.blogspot.ca/2014_04_01_archive.html</a:t>
            </a:r>
          </a:p>
        </p:txBody>
      </p:sp>
      <p:sp>
        <p:nvSpPr>
          <p:cNvPr id="7" name="Rectangle 6"/>
          <p:cNvSpPr/>
          <p:nvPr/>
        </p:nvSpPr>
        <p:spPr>
          <a:xfrm>
            <a:off x="167640" y="463296"/>
            <a:ext cx="3063467" cy="707886"/>
          </a:xfrm>
          <a:prstGeom prst="rect">
            <a:avLst/>
          </a:prstGeom>
        </p:spPr>
        <p:txBody>
          <a:bodyPr wrap="none">
            <a:spAutoFit/>
          </a:bodyPr>
          <a:lstStyle/>
          <a:p>
            <a:r>
              <a:rPr lang="en-US" sz="4000" b="1" cap="all" dirty="0">
                <a:solidFill>
                  <a:schemeClr val="bg1"/>
                </a:solidFill>
              </a:rPr>
              <a:t> RV Crash 9</a:t>
            </a:r>
            <a:endParaRPr lang="en-US" sz="4000" b="1" dirty="0">
              <a:solidFill>
                <a:schemeClr val="bg1"/>
              </a:solidFill>
            </a:endParaRPr>
          </a:p>
        </p:txBody>
      </p:sp>
      <p:sp>
        <p:nvSpPr>
          <p:cNvPr id="8" name="Rectangle 7"/>
          <p:cNvSpPr/>
          <p:nvPr/>
        </p:nvSpPr>
        <p:spPr>
          <a:xfrm>
            <a:off x="179439" y="1676400"/>
            <a:ext cx="3249561" cy="1754326"/>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rPr>
              <a:t>Class C</a:t>
            </a:r>
          </a:p>
          <a:p>
            <a:pPr marL="285750" indent="-285750">
              <a:lnSpc>
                <a:spcPct val="150000"/>
              </a:lnSpc>
              <a:buFont typeface="Wingdings" panose="05000000000000000000" pitchFamily="2" charset="2"/>
              <a:buChar char="Ø"/>
            </a:pPr>
            <a:r>
              <a:rPr lang="en-US" dirty="0">
                <a:solidFill>
                  <a:schemeClr val="bg1"/>
                </a:solidFill>
              </a:rPr>
              <a:t>Loss of control after car strikes RV while trying to pass</a:t>
            </a:r>
          </a:p>
        </p:txBody>
      </p:sp>
      <p:cxnSp>
        <p:nvCxnSpPr>
          <p:cNvPr id="9" name="Straight Connector 8"/>
          <p:cNvCxnSpPr/>
          <p:nvPr/>
        </p:nvCxnSpPr>
        <p:spPr>
          <a:xfrm>
            <a:off x="0" y="1295400"/>
            <a:ext cx="323110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C:\Users\James\Desktop\BRIEFCASE WORK 2014\CHILD PASSENGER SAFETY _RV\sprinter class c CRASH.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6000"/>
                    </a14:imgEffect>
                  </a14:imgLayer>
                </a14:imgProps>
              </a:ext>
              <a:ext uri="{28A0092B-C50C-407E-A947-70E740481C1C}">
                <a14:useLocalDpi xmlns:a14="http://schemas.microsoft.com/office/drawing/2010/main" val="0"/>
              </a:ext>
            </a:extLst>
          </a:blip>
          <a:srcRect/>
          <a:stretch>
            <a:fillRect/>
          </a:stretch>
        </p:blipFill>
        <p:spPr bwMode="auto">
          <a:xfrm>
            <a:off x="3410309" y="312738"/>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rv-pro.com/sites/default/files/feature-image/Renegade14_Villiago_proto1_frtext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rv-pro.com/sites/default/files/feature-image/Renegade14_Villiago_proto1_frtext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http://i1.imagesrv.com/3/2321/1/703181/1_2321_703181_1201016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1" descr="http://i1.imagesrv.com/3/2321/1/703181/1_2321_703181_12010165.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descr="C:\Users\James\Desktop\BRIEFCASE WORK 2014\CHILD PASSENGER SAFETY _RV\Class C Sprinter RV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0" b="97500" l="2500" r="97292">
                        <a14:foregroundMark x1="80417" y1="31250" x2="73958" y2="23125"/>
                        <a14:foregroundMark x1="35000" y1="27813" x2="7292" y2="32188"/>
                      </a14:backgroundRemoval>
                    </a14:imgEffect>
                  </a14:imgLayer>
                </a14:imgProps>
              </a:ext>
              <a:ext uri="{28A0092B-C50C-407E-A947-70E740481C1C}">
                <a14:useLocalDpi xmlns:a14="http://schemas.microsoft.com/office/drawing/2010/main" val="0"/>
              </a:ext>
            </a:extLst>
          </a:blip>
          <a:srcRect/>
          <a:stretch>
            <a:fillRect/>
          </a:stretch>
        </p:blipFill>
        <p:spPr bwMode="auto">
          <a:xfrm>
            <a:off x="-25879" y="3685667"/>
            <a:ext cx="4077574" cy="27183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2376716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b="1" dirty="0">
                <a:solidFill>
                  <a:schemeClr val="bg1"/>
                </a:solidFill>
              </a:rPr>
              <a:t>Non-Motorized </a:t>
            </a:r>
            <a:br>
              <a:rPr lang="en-US" b="1" dirty="0">
                <a:solidFill>
                  <a:schemeClr val="bg1"/>
                </a:solidFill>
              </a:rPr>
            </a:br>
            <a:r>
              <a:rPr lang="en-US" b="1" dirty="0">
                <a:solidFill>
                  <a:schemeClr val="bg1"/>
                </a:solidFill>
              </a:rPr>
              <a:t>Towable RV Crashes</a:t>
            </a:r>
          </a:p>
        </p:txBody>
      </p:sp>
      <p:cxnSp>
        <p:nvCxnSpPr>
          <p:cNvPr id="17" name="Straight Connector 16"/>
          <p:cNvCxnSpPr/>
          <p:nvPr/>
        </p:nvCxnSpPr>
        <p:spPr>
          <a:xfrm>
            <a:off x="0" y="1447800"/>
            <a:ext cx="918786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0"/>
          <a:stretch/>
        </p:blipFill>
        <p:spPr bwMode="auto">
          <a:xfrm>
            <a:off x="3279322" y="2227325"/>
            <a:ext cx="2804466" cy="185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 r="11018"/>
          <a:stretch/>
        </p:blipFill>
        <p:spPr bwMode="auto">
          <a:xfrm>
            <a:off x="228600" y="2208932"/>
            <a:ext cx="2747141" cy="185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378"/>
          <a:stretch/>
        </p:blipFill>
        <p:spPr bwMode="auto">
          <a:xfrm>
            <a:off x="3279322" y="4343400"/>
            <a:ext cx="2804466" cy="184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276830" y="2208932"/>
            <a:ext cx="2667000" cy="1815882"/>
          </a:xfrm>
          <a:prstGeom prst="rect">
            <a:avLst/>
          </a:prstGeom>
          <a:ln>
            <a:noFill/>
          </a:ln>
        </p:spPr>
        <p:txBody>
          <a:bodyPr wrap="square">
            <a:spAutoFit/>
          </a:bodyPr>
          <a:lstStyle/>
          <a:p>
            <a:pPr marL="457200" indent="-457200">
              <a:buFont typeface="Wingdings" panose="05000000000000000000" pitchFamily="2" charset="2"/>
              <a:buChar char="ü"/>
            </a:pPr>
            <a:r>
              <a:rPr lang="en-US" sz="2800" dirty="0">
                <a:solidFill>
                  <a:schemeClr val="bg1"/>
                </a:solidFill>
                <a:latin typeface="Arial Narrow" panose="020B0606020202030204" pitchFamily="34" charset="0"/>
                <a:cs typeface="Browallia New" panose="020B0604020202020204" pitchFamily="34" charset="-34"/>
              </a:rPr>
              <a:t>Trailer</a:t>
            </a:r>
          </a:p>
          <a:p>
            <a:pPr marL="457200" indent="-457200">
              <a:buFont typeface="Wingdings" panose="05000000000000000000" pitchFamily="2" charset="2"/>
              <a:buChar char="ü"/>
            </a:pPr>
            <a:r>
              <a:rPr lang="en-US" sz="2800" dirty="0">
                <a:solidFill>
                  <a:schemeClr val="bg1"/>
                </a:solidFill>
                <a:latin typeface="Arial Narrow" panose="020B0606020202030204" pitchFamily="34" charset="0"/>
                <a:cs typeface="Browallia New" panose="020B0604020202020204" pitchFamily="34" charset="-34"/>
              </a:rPr>
              <a:t>Tent Trailer</a:t>
            </a:r>
          </a:p>
          <a:p>
            <a:pPr marL="457200" indent="-457200">
              <a:buFont typeface="Wingdings" panose="05000000000000000000" pitchFamily="2" charset="2"/>
              <a:buChar char="ü"/>
            </a:pPr>
            <a:r>
              <a:rPr lang="en-US" sz="2800" dirty="0">
                <a:solidFill>
                  <a:schemeClr val="bg1"/>
                </a:solidFill>
                <a:latin typeface="Arial Narrow" panose="020B0606020202030204" pitchFamily="34" charset="0"/>
                <a:cs typeface="Browallia New" panose="020B0604020202020204" pitchFamily="34" charset="-34"/>
              </a:rPr>
              <a:t>5</a:t>
            </a:r>
            <a:r>
              <a:rPr lang="en-US" sz="2800" baseline="30000" dirty="0">
                <a:solidFill>
                  <a:schemeClr val="bg1"/>
                </a:solidFill>
                <a:latin typeface="Arial Narrow" panose="020B0606020202030204" pitchFamily="34" charset="0"/>
                <a:cs typeface="Browallia New" panose="020B0604020202020204" pitchFamily="34" charset="-34"/>
              </a:rPr>
              <a:t>th</a:t>
            </a:r>
            <a:r>
              <a:rPr lang="en-US" sz="2800" dirty="0">
                <a:solidFill>
                  <a:schemeClr val="bg1"/>
                </a:solidFill>
                <a:latin typeface="Arial Narrow" panose="020B0606020202030204" pitchFamily="34" charset="0"/>
                <a:cs typeface="Browallia New" panose="020B0604020202020204" pitchFamily="34" charset="-34"/>
              </a:rPr>
              <a:t> Wheel</a:t>
            </a:r>
          </a:p>
          <a:p>
            <a:pPr marL="457200" indent="-457200">
              <a:buFont typeface="Wingdings" panose="05000000000000000000" pitchFamily="2" charset="2"/>
              <a:buChar char="ü"/>
            </a:pPr>
            <a:r>
              <a:rPr lang="en-US" sz="2800" dirty="0">
                <a:solidFill>
                  <a:schemeClr val="bg1"/>
                </a:solidFill>
                <a:latin typeface="Arial Narrow" panose="020B0606020202030204" pitchFamily="34" charset="0"/>
                <a:cs typeface="Browallia New" panose="020B0604020202020204" pitchFamily="34" charset="-34"/>
              </a:rPr>
              <a:t>Truck Camper</a:t>
            </a: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393" t="1158" b="10056"/>
          <a:stretch/>
        </p:blipFill>
        <p:spPr bwMode="auto">
          <a:xfrm>
            <a:off x="228600" y="4342532"/>
            <a:ext cx="2747141" cy="185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2817290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b="1" dirty="0">
                <a:solidFill>
                  <a:schemeClr val="bg1"/>
                </a:solidFill>
              </a:rPr>
              <a:t>Non-Motorized </a:t>
            </a:r>
            <a:br>
              <a:rPr lang="en-US" b="1" dirty="0">
                <a:solidFill>
                  <a:schemeClr val="bg1"/>
                </a:solidFill>
              </a:rPr>
            </a:br>
            <a:r>
              <a:rPr lang="en-US" b="1" dirty="0">
                <a:solidFill>
                  <a:schemeClr val="bg1"/>
                </a:solidFill>
              </a:rPr>
              <a:t>Towable RV Crash Outcomes</a:t>
            </a:r>
          </a:p>
        </p:txBody>
      </p:sp>
      <p:cxnSp>
        <p:nvCxnSpPr>
          <p:cNvPr id="17" name="Straight Connector 16"/>
          <p:cNvCxnSpPr/>
          <p:nvPr/>
        </p:nvCxnSpPr>
        <p:spPr>
          <a:xfrm>
            <a:off x="0" y="1447800"/>
            <a:ext cx="918786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00" t="20741" b="5041"/>
          <a:stretch/>
        </p:blipFill>
        <p:spPr bwMode="auto">
          <a:xfrm>
            <a:off x="4724401" y="2400300"/>
            <a:ext cx="4159930" cy="193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1" r="11018" b="30885"/>
          <a:stretch/>
        </p:blipFill>
        <p:spPr bwMode="auto">
          <a:xfrm>
            <a:off x="228598" y="2400300"/>
            <a:ext cx="4159931" cy="193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9214" b="7162"/>
          <a:stretch/>
        </p:blipFill>
        <p:spPr bwMode="auto">
          <a:xfrm>
            <a:off x="4740167" y="4673162"/>
            <a:ext cx="4144164" cy="193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393" t="5502" b="27151"/>
          <a:stretch/>
        </p:blipFill>
        <p:spPr bwMode="auto">
          <a:xfrm>
            <a:off x="228599" y="4673162"/>
            <a:ext cx="4159931" cy="196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590801" y="3133397"/>
            <a:ext cx="1143000" cy="1129862"/>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15201" y="2996762"/>
            <a:ext cx="1143000" cy="1129862"/>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37063" y="5429907"/>
            <a:ext cx="1143000" cy="1129862"/>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6801" y="5282762"/>
            <a:ext cx="1143000" cy="1129862"/>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9689" y="1693975"/>
            <a:ext cx="8079456" cy="523220"/>
          </a:xfrm>
          <a:prstGeom prst="rect">
            <a:avLst/>
          </a:prstGeom>
          <a:noFill/>
        </p:spPr>
        <p:txBody>
          <a:bodyPr wrap="none" rtlCol="0">
            <a:spAutoFit/>
          </a:bodyPr>
          <a:lstStyle/>
          <a:p>
            <a:r>
              <a:rPr lang="en-US" sz="2800" i="1" dirty="0">
                <a:solidFill>
                  <a:srgbClr val="FFFF00"/>
                </a:solidFill>
                <a:latin typeface="Arial" panose="020B0604020202020204" pitchFamily="34" charset="0"/>
                <a:cs typeface="Arial" panose="020B0604020202020204" pitchFamily="34" charset="0"/>
              </a:rPr>
              <a:t>Seat belts that meet Federal Occupant Standards</a:t>
            </a:r>
          </a:p>
        </p:txBody>
      </p:sp>
    </p:spTree>
    <p:extLst>
      <p:ext uri="{BB962C8B-B14F-4D97-AF65-F5344CB8AC3E}">
        <p14:creationId xmlns:p14="http://schemas.microsoft.com/office/powerpoint/2010/main" val="6625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70025"/>
          </a:xfrm>
        </p:spPr>
        <p:txBody>
          <a:bodyPr>
            <a:normAutofit fontScale="90000"/>
          </a:bodyPr>
          <a:lstStyle/>
          <a:p>
            <a:r>
              <a:rPr lang="en-US" b="1" dirty="0">
                <a:solidFill>
                  <a:schemeClr val="bg1"/>
                </a:solidFill>
              </a:rPr>
              <a:t>OVERVIEW</a:t>
            </a:r>
            <a:br>
              <a:rPr lang="en-US" b="1" dirty="0">
                <a:solidFill>
                  <a:schemeClr val="bg1"/>
                </a:solidFill>
              </a:rPr>
            </a:br>
            <a:r>
              <a:rPr lang="en-US" b="1" dirty="0">
                <a:solidFill>
                  <a:schemeClr val="bg1"/>
                </a:solidFill>
              </a:rPr>
              <a:t>Injury Risks Rear-Seated RV Passengers</a:t>
            </a:r>
          </a:p>
        </p:txBody>
      </p:sp>
      <p:sp>
        <p:nvSpPr>
          <p:cNvPr id="13" name="Rectangle 12"/>
          <p:cNvSpPr/>
          <p:nvPr/>
        </p:nvSpPr>
        <p:spPr>
          <a:xfrm>
            <a:off x="296917" y="1676400"/>
            <a:ext cx="8542283" cy="4247317"/>
          </a:xfrm>
          <a:prstGeom prst="rect">
            <a:avLst/>
          </a:prstGeom>
        </p:spPr>
        <p:txBody>
          <a:bodyPr wrap="square">
            <a:spAutoFit/>
          </a:bodyPr>
          <a:lstStyle/>
          <a:p>
            <a:pPr marL="342900" indent="-342900" algn="just">
              <a:lnSpc>
                <a:spcPct val="150000"/>
              </a:lnSpc>
              <a:buFont typeface="+mj-lt"/>
              <a:buAutoNum type="arabicPeriod"/>
            </a:pPr>
            <a:r>
              <a:rPr lang="en-US" sz="2000" dirty="0">
                <a:solidFill>
                  <a:schemeClr val="bg1"/>
                </a:solidFill>
                <a:cs typeface="Browallia New" panose="020B0604020202020204" pitchFamily="34" charset="-34"/>
              </a:rPr>
              <a:t> RV's are </a:t>
            </a:r>
            <a:r>
              <a:rPr lang="en-US" sz="2000" i="1" dirty="0">
                <a:solidFill>
                  <a:schemeClr val="bg1"/>
                </a:solidFill>
                <a:cs typeface="Browallia New" panose="020B0604020202020204" pitchFamily="34" charset="-34"/>
              </a:rPr>
              <a:t>not required to</a:t>
            </a:r>
            <a:r>
              <a:rPr lang="en-US" sz="2000" dirty="0">
                <a:solidFill>
                  <a:schemeClr val="bg1"/>
                </a:solidFill>
                <a:cs typeface="Browallia New" panose="020B0604020202020204" pitchFamily="34" charset="-34"/>
              </a:rPr>
              <a:t>:</a:t>
            </a:r>
          </a:p>
          <a:p>
            <a:pPr marL="800100" lvl="1" indent="-342900" algn="just">
              <a:lnSpc>
                <a:spcPct val="150000"/>
              </a:lnSpc>
              <a:buFont typeface="Arial" panose="020B0604020202020204" pitchFamily="34" charset="0"/>
              <a:buChar char="•"/>
            </a:pPr>
            <a:r>
              <a:rPr lang="en-US" sz="2000" dirty="0">
                <a:solidFill>
                  <a:schemeClr val="bg1"/>
                </a:solidFill>
                <a:cs typeface="Browallia New" panose="020B0604020202020204" pitchFamily="34" charset="-34"/>
              </a:rPr>
              <a:t>Have rear occupant crash testing or </a:t>
            </a:r>
          </a:p>
          <a:p>
            <a:pPr marL="800100" lvl="1" indent="-342900" algn="just">
              <a:lnSpc>
                <a:spcPct val="150000"/>
              </a:lnSpc>
              <a:buFont typeface="Arial" panose="020B0604020202020204" pitchFamily="34" charset="0"/>
              <a:buChar char="•"/>
            </a:pPr>
            <a:r>
              <a:rPr lang="en-US" sz="2000" dirty="0">
                <a:solidFill>
                  <a:schemeClr val="bg1"/>
                </a:solidFill>
                <a:cs typeface="Browallia New" panose="020B0604020202020204" pitchFamily="34" charset="-34"/>
              </a:rPr>
              <a:t>Meet Federal seat belt standard 208 for rear seating. </a:t>
            </a:r>
          </a:p>
          <a:p>
            <a:pPr lvl="1" indent="-457200" algn="just">
              <a:lnSpc>
                <a:spcPct val="150000"/>
              </a:lnSpc>
            </a:pPr>
            <a:r>
              <a:rPr lang="en-US" sz="2000" dirty="0">
                <a:solidFill>
                  <a:schemeClr val="bg1"/>
                </a:solidFill>
                <a:cs typeface="Browallia New" panose="020B0604020202020204" pitchFamily="34" charset="-34"/>
              </a:rPr>
              <a:t>2. Even though rear bench seats have seat belts anchored to the RV chassis, during a collision, the wooden bench supports can collapse </a:t>
            </a:r>
          </a:p>
          <a:p>
            <a:pPr lvl="1" indent="-457200" algn="just">
              <a:lnSpc>
                <a:spcPct val="150000"/>
              </a:lnSpc>
              <a:buAutoNum type="arabicPeriod" startAt="3"/>
            </a:pPr>
            <a:r>
              <a:rPr lang="en-US" sz="2000" dirty="0">
                <a:solidFill>
                  <a:schemeClr val="bg1"/>
                </a:solidFill>
                <a:cs typeface="Browallia New" panose="020B0604020202020204" pitchFamily="34" charset="-34"/>
              </a:rPr>
              <a:t>Kitchen equipment, interior walls and cabinets even when anchored onto the RV Chassis, during a collision, increases the risk of collapsing or becoming a projectile. </a:t>
            </a:r>
          </a:p>
          <a:p>
            <a:pPr lvl="1" indent="-457200" algn="just">
              <a:lnSpc>
                <a:spcPct val="150000"/>
              </a:lnSpc>
              <a:buAutoNum type="arabicPeriod" startAt="3"/>
            </a:pPr>
            <a:r>
              <a:rPr lang="en-US" sz="2000" dirty="0">
                <a:solidFill>
                  <a:schemeClr val="bg1"/>
                </a:solidFill>
                <a:cs typeface="Browallia New" panose="020B0604020202020204" pitchFamily="34" charset="-34"/>
              </a:rPr>
              <a:t>Storage supplies can also become projectiles</a:t>
            </a:r>
          </a:p>
        </p:txBody>
      </p:sp>
      <p:cxnSp>
        <p:nvCxnSpPr>
          <p:cNvPr id="7" name="Straight Connector 6"/>
          <p:cNvCxnSpPr/>
          <p:nvPr/>
        </p:nvCxnSpPr>
        <p:spPr>
          <a:xfrm>
            <a:off x="0" y="1639614"/>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32033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1000"/>
                                        <p:tgtEl>
                                          <p:spTgt spid="13">
                                            <p:txEl>
                                              <p:pRg st="4" end="4"/>
                                            </p:txEl>
                                          </p:spTgt>
                                        </p:tgtEl>
                                      </p:cBhvr>
                                    </p:animEffect>
                                    <p:anim calcmode="lin" valueType="num">
                                      <p:cBhvr>
                                        <p:cTn id="3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fade">
                                      <p:cBhvr>
                                        <p:cTn id="38" dur="1000"/>
                                        <p:tgtEl>
                                          <p:spTgt spid="13">
                                            <p:txEl>
                                              <p:pRg st="5" end="5"/>
                                            </p:txEl>
                                          </p:spTgt>
                                        </p:tgtEl>
                                      </p:cBhvr>
                                    </p:animEffect>
                                    <p:anim calcmode="lin" valueType="num">
                                      <p:cBhvr>
                                        <p:cTn id="39"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95400"/>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52552"/>
            <a:ext cx="9144000" cy="1470025"/>
          </a:xfrm>
        </p:spPr>
        <p:txBody>
          <a:bodyPr>
            <a:normAutofit/>
          </a:bodyPr>
          <a:lstStyle/>
          <a:p>
            <a:r>
              <a:rPr lang="en-US" b="1" dirty="0">
                <a:solidFill>
                  <a:schemeClr val="bg1"/>
                </a:solidFill>
              </a:rPr>
              <a:t>Guidelines for Parents</a:t>
            </a:r>
          </a:p>
        </p:txBody>
      </p:sp>
      <p:sp>
        <p:nvSpPr>
          <p:cNvPr id="13" name="Rectangle 12"/>
          <p:cNvSpPr/>
          <p:nvPr/>
        </p:nvSpPr>
        <p:spPr>
          <a:xfrm>
            <a:off x="1024759" y="1295400"/>
            <a:ext cx="7391400" cy="1200329"/>
          </a:xfrm>
          <a:prstGeom prst="rect">
            <a:avLst/>
          </a:prstGeom>
        </p:spPr>
        <p:txBody>
          <a:bodyPr wrap="square">
            <a:spAutoFit/>
          </a:bodyPr>
          <a:lstStyle/>
          <a:p>
            <a:pPr algn="ctr">
              <a:lnSpc>
                <a:spcPct val="150000"/>
              </a:lnSpc>
            </a:pPr>
            <a:r>
              <a:rPr lang="en-US" sz="2400" b="1" dirty="0">
                <a:solidFill>
                  <a:schemeClr val="bg1"/>
                </a:solidFill>
              </a:rPr>
              <a:t>Three alternatives to consider </a:t>
            </a:r>
          </a:p>
          <a:p>
            <a:pPr algn="ctr">
              <a:lnSpc>
                <a:spcPct val="150000"/>
              </a:lnSpc>
            </a:pPr>
            <a:r>
              <a:rPr lang="en-US" sz="2400" b="1" dirty="0">
                <a:solidFill>
                  <a:schemeClr val="bg1"/>
                </a:solidFill>
              </a:rPr>
              <a:t>Before traveling with a child in an RV</a:t>
            </a:r>
          </a:p>
        </p:txBody>
      </p:sp>
      <p:pic>
        <p:nvPicPr>
          <p:cNvPr id="717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2591207" y="2590800"/>
            <a:ext cx="3961586" cy="402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178769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552"/>
            <a:ext cx="9144000" cy="1470025"/>
          </a:xfrm>
        </p:spPr>
        <p:txBody>
          <a:bodyPr>
            <a:normAutofit/>
          </a:bodyPr>
          <a:lstStyle/>
          <a:p>
            <a:r>
              <a:rPr lang="en-US" b="1" dirty="0">
                <a:solidFill>
                  <a:schemeClr val="bg1"/>
                </a:solidFill>
              </a:rPr>
              <a:t>Explain to Parents</a:t>
            </a:r>
          </a:p>
        </p:txBody>
      </p:sp>
      <p:sp>
        <p:nvSpPr>
          <p:cNvPr id="13" name="Rectangle 12"/>
          <p:cNvSpPr/>
          <p:nvPr/>
        </p:nvSpPr>
        <p:spPr>
          <a:xfrm>
            <a:off x="609600" y="1219200"/>
            <a:ext cx="8229600" cy="5332229"/>
          </a:xfrm>
          <a:prstGeom prst="rect">
            <a:avLst/>
          </a:prstGeom>
        </p:spPr>
        <p:txBody>
          <a:bodyPr wrap="square">
            <a:spAutoFit/>
          </a:bodyPr>
          <a:lstStyle/>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100" dirty="0">
                <a:solidFill>
                  <a:schemeClr val="bg1"/>
                </a:solidFill>
                <a:cs typeface="Browallia New" panose="020B0604020202020204" pitchFamily="34" charset="-34"/>
              </a:rPr>
              <a:t>RV’s are not crash tested</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100" dirty="0">
                <a:solidFill>
                  <a:schemeClr val="bg1"/>
                </a:solidFill>
                <a:cs typeface="Browallia New" panose="020B0604020202020204" pitchFamily="34" charset="-34"/>
              </a:rPr>
              <a:t>Rear RV seating-not required to meet Federal seat belt requirements</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100" dirty="0">
                <a:solidFill>
                  <a:schemeClr val="bg1"/>
                </a:solidFill>
                <a:cs typeface="Browallia New" panose="020B0604020202020204" pitchFamily="34" charset="-34"/>
              </a:rPr>
              <a:t>If choosing an A, B or C Class, never install a car seat or booster seat on a rearward- or side-facing RV seat</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100" dirty="0">
                <a:solidFill>
                  <a:schemeClr val="bg1"/>
                </a:solidFill>
                <a:cs typeface="Browallia New" panose="020B0604020202020204" pitchFamily="34" charset="-34"/>
              </a:rPr>
              <a:t>During a crash:</a:t>
            </a:r>
          </a:p>
          <a:p>
            <a:pPr marL="800100" lvl="1" indent="-342900" algn="just" eaLnBrk="0" fontAlgn="base" hangingPunct="0">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Even when belted, seat benches can collapse</a:t>
            </a:r>
          </a:p>
          <a:p>
            <a:pPr marL="800100" lvl="1" indent="-342900" algn="just" eaLnBrk="0" fontAlgn="base" hangingPunct="0">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Kitchen equipment &amp; cabinets can become projectiles</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100" dirty="0">
                <a:solidFill>
                  <a:schemeClr val="bg1"/>
                </a:solidFill>
                <a:cs typeface="Browallia New" panose="020B0604020202020204" pitchFamily="34" charset="-34"/>
              </a:rPr>
              <a:t>Other safety tips:</a:t>
            </a:r>
          </a:p>
          <a:p>
            <a:pPr marL="800100" lvl="1" indent="-342900" algn="just" eaLnBrk="0" fontAlgn="base" hangingPunct="0">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Never leave a child alone in an RV</a:t>
            </a:r>
          </a:p>
          <a:p>
            <a:pPr marL="800100" lvl="1" indent="-342900" algn="just" eaLnBrk="0" fontAlgn="base" hangingPunct="0">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Risks-infants &amp; toddlers (falls, burns, suffocation, poisoning, etc.)</a:t>
            </a:r>
          </a:p>
        </p:txBody>
      </p:sp>
      <p:cxnSp>
        <p:nvCxnSpPr>
          <p:cNvPr id="7" name="Straight Connector 6"/>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7304094" y="3352800"/>
            <a:ext cx="141993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094" y="152564"/>
            <a:ext cx="897573" cy="533236"/>
          </a:xfrm>
          <a:prstGeom prst="rect">
            <a:avLst/>
          </a:prstGeom>
        </p:spPr>
      </p:pic>
    </p:spTree>
    <p:extLst>
      <p:ext uri="{BB962C8B-B14F-4D97-AF65-F5344CB8AC3E}">
        <p14:creationId xmlns:p14="http://schemas.microsoft.com/office/powerpoint/2010/main" val="352235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fade">
                                      <p:cBhvr>
                                        <p:cTn id="38" dur="1000"/>
                                        <p:tgtEl>
                                          <p:spTgt spid="13">
                                            <p:txEl>
                                              <p:pRg st="5" end="5"/>
                                            </p:txEl>
                                          </p:spTgt>
                                        </p:tgtEl>
                                      </p:cBhvr>
                                    </p:animEffect>
                                    <p:anim calcmode="lin" valueType="num">
                                      <p:cBhvr>
                                        <p:cTn id="39"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animEffect transition="in" filter="fade">
                                      <p:cBhvr>
                                        <p:cTn id="45" dur="1000"/>
                                        <p:tgtEl>
                                          <p:spTgt spid="13">
                                            <p:txEl>
                                              <p:pRg st="6" end="6"/>
                                            </p:txEl>
                                          </p:spTgt>
                                        </p:tgtEl>
                                      </p:cBhvr>
                                    </p:animEffect>
                                    <p:anim calcmode="lin" valueType="num">
                                      <p:cBhvr>
                                        <p:cTn id="4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3">
                                            <p:txEl>
                                              <p:pRg st="7" end="7"/>
                                            </p:txEl>
                                          </p:spTgt>
                                        </p:tgtEl>
                                        <p:attrNameLst>
                                          <p:attrName>style.visibility</p:attrName>
                                        </p:attrNameLst>
                                      </p:cBhvr>
                                      <p:to>
                                        <p:strVal val="visible"/>
                                      </p:to>
                                    </p:set>
                                    <p:animEffect transition="in" filter="fade">
                                      <p:cBhvr>
                                        <p:cTn id="50" dur="1000"/>
                                        <p:tgtEl>
                                          <p:spTgt spid="13">
                                            <p:txEl>
                                              <p:pRg st="7" end="7"/>
                                            </p:txEl>
                                          </p:spTgt>
                                        </p:tgtEl>
                                      </p:cBhvr>
                                    </p:animEffect>
                                    <p:anim calcmode="lin" valueType="num">
                                      <p:cBhvr>
                                        <p:cTn id="51"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1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3">
                                            <p:txEl>
                                              <p:pRg st="8" end="8"/>
                                            </p:txEl>
                                          </p:spTgt>
                                        </p:tgtEl>
                                        <p:attrNameLst>
                                          <p:attrName>style.visibility</p:attrName>
                                        </p:attrNameLst>
                                      </p:cBhvr>
                                      <p:to>
                                        <p:strVal val="visible"/>
                                      </p:to>
                                    </p:set>
                                    <p:animEffect transition="in" filter="fade">
                                      <p:cBhvr>
                                        <p:cTn id="55" dur="1000"/>
                                        <p:tgtEl>
                                          <p:spTgt spid="13">
                                            <p:txEl>
                                              <p:pRg st="8" end="8"/>
                                            </p:txEl>
                                          </p:spTgt>
                                        </p:tgtEl>
                                      </p:cBhvr>
                                    </p:animEffect>
                                    <p:anim calcmode="lin" valueType="num">
                                      <p:cBhvr>
                                        <p:cTn id="56"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
            <a:ext cx="9144000" cy="1531339"/>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52552"/>
            <a:ext cx="9144000" cy="1470025"/>
          </a:xfrm>
        </p:spPr>
        <p:txBody>
          <a:bodyPr>
            <a:normAutofit/>
          </a:bodyPr>
          <a:lstStyle/>
          <a:p>
            <a:pPr algn="l"/>
            <a:r>
              <a:rPr lang="en-US" b="1" dirty="0">
                <a:solidFill>
                  <a:schemeClr val="bg1"/>
                </a:solidFill>
              </a:rPr>
              <a:t>		1. Best Alternative</a:t>
            </a:r>
          </a:p>
        </p:txBody>
      </p:sp>
      <p:sp>
        <p:nvSpPr>
          <p:cNvPr id="13" name="Rectangle 12"/>
          <p:cNvSpPr/>
          <p:nvPr/>
        </p:nvSpPr>
        <p:spPr>
          <a:xfrm>
            <a:off x="821321" y="3399422"/>
            <a:ext cx="8153400" cy="1477328"/>
          </a:xfrm>
          <a:prstGeom prst="rect">
            <a:avLst/>
          </a:prstGeom>
        </p:spPr>
        <p:txBody>
          <a:bodyPr wrap="square">
            <a:spAutoFit/>
          </a:bodyPr>
          <a:lstStyle/>
          <a:p>
            <a:pPr marL="342900" lvl="0" indent="-342900" algn="just" fontAlgn="base">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Ensure driver is experienced and familiar with towing a trailer</a:t>
            </a:r>
          </a:p>
          <a:p>
            <a:pPr marL="342900" lvl="0" indent="-342900" algn="just" fontAlgn="base">
              <a:lnSpc>
                <a:spcPct val="150000"/>
              </a:lnSpc>
              <a:spcBef>
                <a:spcPct val="0"/>
              </a:spcBef>
              <a:spcAft>
                <a:spcPct val="0"/>
              </a:spcAft>
              <a:buFont typeface="Wingdings" panose="05000000000000000000" pitchFamily="2" charset="2"/>
              <a:buChar char="Ø"/>
            </a:pPr>
            <a:r>
              <a:rPr lang="en-US" altLang="en-US" sz="2000" dirty="0">
                <a:solidFill>
                  <a:schemeClr val="bg1"/>
                </a:solidFill>
                <a:cs typeface="Browallia New" panose="020B0604020202020204" pitchFamily="34" charset="-34"/>
              </a:rPr>
              <a:t>Reminder: High-profile vehicles are restricted in high winds, inclines, braking, and have risks making sharp turns and backing</a:t>
            </a:r>
          </a:p>
        </p:txBody>
      </p:sp>
      <p:sp>
        <p:nvSpPr>
          <p:cNvPr id="10" name="Rectangle 1"/>
          <p:cNvSpPr>
            <a:spLocks noChangeArrowheads="1"/>
          </p:cNvSpPr>
          <p:nvPr/>
        </p:nvSpPr>
        <p:spPr bwMode="auto">
          <a:xfrm>
            <a:off x="215462" y="6147890"/>
            <a:ext cx="89285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bg1"/>
                </a:solidFill>
                <a:effectLst/>
                <a:latin typeface="Arial Narrow" panose="020B0606020202030204" pitchFamily="34" charset="0"/>
                <a:cs typeface="Arial" charset="0"/>
              </a:rPr>
              <a:t>           </a:t>
            </a:r>
            <a:r>
              <a:rPr kumimoji="0" lang="en-US" altLang="en-US" b="1" i="0" u="none" strike="noStrike" cap="none" normalizeH="0" baseline="0" dirty="0">
                <a:ln>
                  <a:noFill/>
                </a:ln>
                <a:solidFill>
                  <a:schemeClr val="bg1"/>
                </a:solidFill>
                <a:effectLst/>
                <a:cs typeface="Arial" charset="0"/>
              </a:rPr>
              <a:t>Fifth Wheel                         Trailer</a:t>
            </a:r>
            <a:r>
              <a:rPr kumimoji="0" lang="en-US" altLang="en-US" b="1" i="0" u="none" strike="noStrike" cap="none" normalizeH="0" dirty="0">
                <a:ln>
                  <a:noFill/>
                </a:ln>
                <a:solidFill>
                  <a:schemeClr val="bg1"/>
                </a:solidFill>
                <a:effectLst/>
                <a:cs typeface="Arial" charset="0"/>
              </a:rPr>
              <a:t>                             Tent Trailer               Truck Camper</a:t>
            </a:r>
            <a:endParaRPr kumimoji="0" lang="en-US" altLang="en-US" b="1" i="0" u="none" strike="noStrike" cap="none" normalizeH="0" baseline="0" dirty="0">
              <a:ln>
                <a:noFill/>
              </a:ln>
              <a:solidFill>
                <a:schemeClr val="bg1"/>
              </a:solidFill>
              <a:effectLst/>
              <a:cs typeface="Arial" charset="0"/>
            </a:endParaRPr>
          </a:p>
        </p:txBody>
      </p:sp>
      <p:pic>
        <p:nvPicPr>
          <p:cNvPr id="11"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755" r="100000"/>
                    </a14:imgEffect>
                  </a14:imgLayer>
                </a14:imgProps>
              </a:ext>
              <a:ext uri="{28A0092B-C50C-407E-A947-70E740481C1C}">
                <a14:useLocalDpi xmlns:a14="http://schemas.microsoft.com/office/drawing/2010/main" val="0"/>
              </a:ext>
            </a:extLst>
          </a:blip>
          <a:srcRect/>
          <a:stretch>
            <a:fillRect/>
          </a:stretch>
        </p:blipFill>
        <p:spPr bwMode="auto">
          <a:xfrm>
            <a:off x="186559" y="4904303"/>
            <a:ext cx="2139939" cy="12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1589" y1="12102" x2="45695" y2="15924"/>
                        <a14:foregroundMark x1="60265" y1="10191" x2="54636" y2="8917"/>
                        <a14:foregroundMark x1="75166" y1="15924" x2="79801" y2="16561"/>
                        <a14:foregroundMark x1="91391" y1="35032" x2="93046" y2="50955"/>
                        <a14:foregroundMark x1="8609" y1="85987" x2="41391" y2="84076"/>
                      </a14:backgroundRemoval>
                    </a14:imgEffect>
                  </a14:imgLayer>
                </a14:imgProps>
              </a:ext>
              <a:ext uri="{28A0092B-C50C-407E-A947-70E740481C1C}">
                <a14:useLocalDpi xmlns:a14="http://schemas.microsoft.com/office/drawing/2010/main" val="0"/>
              </a:ext>
            </a:extLst>
          </a:blip>
          <a:srcRect/>
          <a:stretch>
            <a:fillRect/>
          </a:stretch>
        </p:blipFill>
        <p:spPr bwMode="auto">
          <a:xfrm>
            <a:off x="2561933" y="4975469"/>
            <a:ext cx="2117798" cy="110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89" b="96711" l="3150" r="96457">
                        <a14:foregroundMark x1="20866" y1="28289" x2="27953" y2="15132"/>
                        <a14:foregroundMark x1="28740" y1="15789" x2="50000" y2="15132"/>
                        <a14:foregroundMark x1="12992" y1="57895" x2="39370" y2="51316"/>
                        <a14:foregroundMark x1="10630" y1="57895" x2="9055" y2="67105"/>
                        <a14:foregroundMark x1="18110" y1="71711" x2="27953" y2="73684"/>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5060537"/>
            <a:ext cx="1698101" cy="101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98021" y="5003020"/>
            <a:ext cx="1929074" cy="104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115614" y="66411"/>
            <a:ext cx="1447800" cy="13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6094" y="152564"/>
            <a:ext cx="897573" cy="533236"/>
          </a:xfrm>
          <a:prstGeom prst="rect">
            <a:avLst/>
          </a:prstGeom>
        </p:spPr>
      </p:pic>
      <p:sp>
        <p:nvSpPr>
          <p:cNvPr id="19" name="Rectangle 18">
            <a:extLst>
              <a:ext uri="{FF2B5EF4-FFF2-40B4-BE49-F238E27FC236}">
                <a16:creationId xmlns:a16="http://schemas.microsoft.com/office/drawing/2014/main" id="{23EDF2EE-E066-41A6-BA89-F1FB8B578976}"/>
              </a:ext>
            </a:extLst>
          </p:cNvPr>
          <p:cNvSpPr/>
          <p:nvPr/>
        </p:nvSpPr>
        <p:spPr>
          <a:xfrm>
            <a:off x="391480" y="1699862"/>
            <a:ext cx="8153400" cy="1685783"/>
          </a:xfrm>
          <a:prstGeom prst="rect">
            <a:avLst/>
          </a:prstGeom>
        </p:spPr>
        <p:txBody>
          <a:bodyPr wrap="square">
            <a:spAutoFit/>
          </a:bodyPr>
          <a:lstStyle/>
          <a:p>
            <a:pPr lvl="0" algn="just" fontAlgn="base">
              <a:lnSpc>
                <a:spcPct val="150000"/>
              </a:lnSpc>
              <a:spcBef>
                <a:spcPct val="0"/>
              </a:spcBef>
              <a:spcAft>
                <a:spcPct val="0"/>
              </a:spcAft>
            </a:pPr>
            <a:r>
              <a:rPr lang="en-US" altLang="en-US" sz="2400" dirty="0">
                <a:solidFill>
                  <a:schemeClr val="bg1"/>
                </a:solidFill>
                <a:cs typeface="Browallia New" panose="020B0604020202020204" pitchFamily="34" charset="-34"/>
              </a:rPr>
              <a:t>Rent or purchase a non-motorized, tow-able RV”, so the child can ride safely while properly restrained in a passenger vehicle that is pulling the RV. </a:t>
            </a:r>
            <a:endParaRPr lang="en-US" altLang="en-US" sz="2000" dirty="0">
              <a:solidFill>
                <a:schemeClr val="bg1"/>
              </a:solidFill>
              <a:cs typeface="Browallia New" panose="020B0604020202020204" pitchFamily="34" charset="-34"/>
            </a:endParaRPr>
          </a:p>
        </p:txBody>
      </p:sp>
    </p:spTree>
    <p:extLst>
      <p:ext uri="{BB962C8B-B14F-4D97-AF65-F5344CB8AC3E}">
        <p14:creationId xmlns:p14="http://schemas.microsoft.com/office/powerpoint/2010/main" val="4787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1000"/>
                                        <p:tgtEl>
                                          <p:spTgt spid="13">
                                            <p:txEl>
                                              <p:pRg st="1" end="1"/>
                                            </p:txEl>
                                          </p:spTgt>
                                        </p:tgtEl>
                                      </p:cBhvr>
                                    </p:animEffect>
                                    <p:anim calcmode="lin" valueType="num">
                                      <p:cBhvr>
                                        <p:cTn id="4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
            <a:ext cx="9144000" cy="1531339"/>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52552"/>
            <a:ext cx="9144000" cy="1470025"/>
          </a:xfrm>
        </p:spPr>
        <p:txBody>
          <a:bodyPr>
            <a:normAutofit/>
          </a:bodyPr>
          <a:lstStyle/>
          <a:p>
            <a:pPr algn="l"/>
            <a:r>
              <a:rPr lang="en-US" b="1" dirty="0">
                <a:solidFill>
                  <a:schemeClr val="bg1"/>
                </a:solidFill>
              </a:rPr>
              <a:t>		2. Second Best Alternative  </a:t>
            </a:r>
          </a:p>
        </p:txBody>
      </p:sp>
      <p:sp>
        <p:nvSpPr>
          <p:cNvPr id="13" name="Rectangle 12"/>
          <p:cNvSpPr/>
          <p:nvPr/>
        </p:nvSpPr>
        <p:spPr>
          <a:xfrm>
            <a:off x="533400" y="1676400"/>
            <a:ext cx="8153400" cy="1130438"/>
          </a:xfrm>
          <a:prstGeom prst="rect">
            <a:avLst/>
          </a:prstGeom>
        </p:spPr>
        <p:txBody>
          <a:bodyPr wrap="square">
            <a:spAutoFit/>
          </a:bodyPr>
          <a:lstStyle/>
          <a:p>
            <a:pPr lvl="0" fontAlgn="base">
              <a:lnSpc>
                <a:spcPct val="150000"/>
              </a:lnSpc>
              <a:spcBef>
                <a:spcPct val="0"/>
              </a:spcBef>
              <a:spcAft>
                <a:spcPct val="0"/>
              </a:spcAft>
            </a:pPr>
            <a:r>
              <a:rPr lang="en-US" altLang="en-US" sz="2400" dirty="0">
                <a:solidFill>
                  <a:schemeClr val="bg1"/>
                </a:solidFill>
                <a:cs typeface="Browallia New" panose="020B0604020202020204" pitchFamily="34" charset="-34"/>
              </a:rPr>
              <a:t>Drive with the child properly restrained in a passenger vehicle and follow the RV  </a:t>
            </a:r>
          </a:p>
        </p:txBody>
      </p:sp>
      <p:pic>
        <p:nvPicPr>
          <p:cNvPr id="16" name="Picture 6"/>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751619" y="4940379"/>
            <a:ext cx="2601180" cy="117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0" b="95200" l="0" r="93500"/>
                    </a14:imgEffect>
                  </a14:imgLayer>
                </a14:imgProps>
              </a:ext>
              <a:ext uri="{28A0092B-C50C-407E-A947-70E740481C1C}">
                <a14:useLocalDpi xmlns:a14="http://schemas.microsoft.com/office/drawing/2010/main" val="0"/>
              </a:ext>
            </a:extLst>
          </a:blip>
          <a:srcRect/>
          <a:stretch>
            <a:fillRect/>
          </a:stretch>
        </p:blipFill>
        <p:spPr bwMode="auto">
          <a:xfrm flipH="1">
            <a:off x="5965536" y="4890234"/>
            <a:ext cx="2057400" cy="123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04" b="100000" l="0" r="100000"/>
                    </a14:imgEffect>
                  </a14:imgLayer>
                </a14:imgProps>
              </a:ext>
              <a:ext uri="{28A0092B-C50C-407E-A947-70E740481C1C}">
                <a14:useLocalDpi xmlns:a14="http://schemas.microsoft.com/office/drawing/2010/main" val="0"/>
              </a:ext>
            </a:extLst>
          </a:blip>
          <a:srcRect/>
          <a:stretch>
            <a:fillRect/>
          </a:stretch>
        </p:blipFill>
        <p:spPr bwMode="auto">
          <a:xfrm flipH="1">
            <a:off x="3657600" y="4960935"/>
            <a:ext cx="1905000" cy="11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
          <p:cNvSpPr>
            <a:spLocks noChangeArrowheads="1"/>
          </p:cNvSpPr>
          <p:nvPr/>
        </p:nvSpPr>
        <p:spPr bwMode="auto">
          <a:xfrm>
            <a:off x="904804" y="6190692"/>
            <a:ext cx="77819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50" b="1" dirty="0">
                <a:solidFill>
                  <a:schemeClr val="bg1"/>
                </a:solidFill>
                <a:latin typeface="Arial Narrow" panose="020B0606020202030204" pitchFamily="34" charset="0"/>
                <a:cs typeface="Arial" charset="0"/>
              </a:rPr>
              <a:t>                            </a:t>
            </a:r>
            <a:r>
              <a:rPr lang="en-US" altLang="en-US" b="1" dirty="0">
                <a:solidFill>
                  <a:schemeClr val="bg1"/>
                </a:solidFill>
                <a:cs typeface="Arial" charset="0"/>
              </a:rPr>
              <a:t>C</a:t>
            </a:r>
            <a:r>
              <a:rPr kumimoji="0" lang="en-US" altLang="en-US" b="1" i="0" u="none" strike="noStrike" cap="none" normalizeH="0" baseline="0" dirty="0">
                <a:ln>
                  <a:noFill/>
                </a:ln>
                <a:solidFill>
                  <a:schemeClr val="bg1"/>
                </a:solidFill>
                <a:effectLst/>
                <a:cs typeface="Arial" charset="0"/>
              </a:rPr>
              <a:t>lass</a:t>
            </a:r>
            <a:r>
              <a:rPr kumimoji="0" lang="en-US" altLang="en-US" b="1" i="0" u="none" strike="noStrike" cap="none" normalizeH="0" dirty="0">
                <a:ln>
                  <a:noFill/>
                </a:ln>
                <a:solidFill>
                  <a:schemeClr val="bg1"/>
                </a:solidFill>
                <a:effectLst/>
                <a:cs typeface="Arial" charset="0"/>
              </a:rPr>
              <a:t> A                                  Class B                                   Class C </a:t>
            </a:r>
            <a:r>
              <a:rPr kumimoji="0" lang="en-US" altLang="en-US" b="1" i="0" u="none" strike="noStrike" cap="none" normalizeH="0" baseline="0" dirty="0">
                <a:ln>
                  <a:noFill/>
                </a:ln>
                <a:solidFill>
                  <a:schemeClr val="bg1"/>
                </a:solidFill>
                <a:effectLst/>
                <a:cs typeface="Arial" charset="0"/>
              </a:rPr>
              <a:t> </a:t>
            </a:r>
          </a:p>
        </p:txBody>
      </p:sp>
      <p:pic>
        <p:nvPicPr>
          <p:cNvPr id="2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78589" y="2955576"/>
            <a:ext cx="2529431" cy="150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p:cNvCxnSpPr/>
          <p:nvPr/>
        </p:nvCxnSpPr>
        <p:spPr>
          <a:xfrm>
            <a:off x="990600" y="4648200"/>
            <a:ext cx="6781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115614" y="66411"/>
            <a:ext cx="1447800" cy="13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6094" y="152564"/>
            <a:ext cx="897573" cy="533236"/>
          </a:xfrm>
          <a:prstGeom prst="rect">
            <a:avLst/>
          </a:prstGeom>
        </p:spPr>
      </p:pic>
    </p:spTree>
    <p:extLst>
      <p:ext uri="{BB962C8B-B14F-4D97-AF65-F5344CB8AC3E}">
        <p14:creationId xmlns:p14="http://schemas.microsoft.com/office/powerpoint/2010/main" val="7648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
            <a:ext cx="9144000" cy="1531339"/>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52552"/>
            <a:ext cx="9144000" cy="1470025"/>
          </a:xfrm>
        </p:spPr>
        <p:txBody>
          <a:bodyPr>
            <a:normAutofit/>
          </a:bodyPr>
          <a:lstStyle/>
          <a:p>
            <a:pPr algn="l"/>
            <a:r>
              <a:rPr lang="en-US" b="1" dirty="0">
                <a:solidFill>
                  <a:schemeClr val="bg1"/>
                </a:solidFill>
              </a:rPr>
              <a:t>		3. Least Best Alternative</a:t>
            </a:r>
          </a:p>
        </p:txBody>
      </p:sp>
      <p:sp>
        <p:nvSpPr>
          <p:cNvPr id="13" name="Rectangle 12"/>
          <p:cNvSpPr/>
          <p:nvPr/>
        </p:nvSpPr>
        <p:spPr>
          <a:xfrm>
            <a:off x="541283" y="2057400"/>
            <a:ext cx="8153400" cy="4524315"/>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2400" dirty="0">
                <a:solidFill>
                  <a:schemeClr val="bg1"/>
                </a:solidFill>
                <a:cs typeface="Browallia New" panose="020B0604020202020204" pitchFamily="34" charset="-34"/>
              </a:rPr>
              <a:t>For those with a personal RV, have custom captain chairs that comply with Federal seat belt standards installed*</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400" dirty="0">
                <a:solidFill>
                  <a:schemeClr val="bg1"/>
                </a:solidFill>
                <a:cs typeface="Browallia New" panose="020B0604020202020204" pitchFamily="34" charset="-34"/>
              </a:rPr>
              <a:t>Risk of cabinets and kitchen equipment anchored into the wooden flooring and joists which can break apart during a collision</a:t>
            </a:r>
          </a:p>
          <a:p>
            <a:pPr marL="342900" lvl="0" indent="-342900" algn="just" eaLnBrk="0" fontAlgn="base" hangingPunct="0">
              <a:lnSpc>
                <a:spcPct val="150000"/>
              </a:lnSpc>
              <a:spcBef>
                <a:spcPct val="0"/>
              </a:spcBef>
              <a:spcAft>
                <a:spcPct val="0"/>
              </a:spcAft>
              <a:buFont typeface="Wingdings" panose="05000000000000000000" pitchFamily="2" charset="2"/>
              <a:buChar char="Ø"/>
            </a:pPr>
            <a:r>
              <a:rPr lang="en-US" altLang="en-US" sz="2400" dirty="0">
                <a:solidFill>
                  <a:schemeClr val="bg1"/>
                </a:solidFill>
                <a:cs typeface="Browallia New" panose="020B0604020202020204" pitchFamily="34" charset="-34"/>
              </a:rPr>
              <a:t>Other storage items becoming projectiles</a:t>
            </a:r>
          </a:p>
          <a:p>
            <a:pPr lvl="0" algn="just" eaLnBrk="0" fontAlgn="base" hangingPunct="0">
              <a:spcBef>
                <a:spcPct val="0"/>
              </a:spcBef>
              <a:spcAft>
                <a:spcPct val="0"/>
              </a:spcAft>
            </a:pPr>
            <a:r>
              <a:rPr lang="en-US" altLang="en-US" sz="2400" dirty="0">
                <a:solidFill>
                  <a:schemeClr val="bg1"/>
                </a:solidFill>
                <a:cs typeface="Browallia New" panose="020B0604020202020204" pitchFamily="34" charset="-34"/>
              </a:rPr>
              <a:t>	</a:t>
            </a:r>
          </a:p>
          <a:p>
            <a:pPr lvl="0" algn="just" eaLnBrk="0" fontAlgn="base" hangingPunct="0">
              <a:spcBef>
                <a:spcPct val="0"/>
              </a:spcBef>
              <a:spcAft>
                <a:spcPct val="0"/>
              </a:spcAft>
            </a:pPr>
            <a:r>
              <a:rPr lang="en-US" altLang="en-US" sz="2400" dirty="0">
                <a:solidFill>
                  <a:schemeClr val="bg1"/>
                </a:solidFill>
                <a:cs typeface="Browallia New" panose="020B0604020202020204" pitchFamily="34" charset="-34"/>
              </a:rPr>
              <a:t>*</a:t>
            </a:r>
            <a:r>
              <a:rPr lang="en-US" altLang="en-US" sz="2400" i="1" dirty="0">
                <a:solidFill>
                  <a:schemeClr val="bg1"/>
                </a:solidFill>
                <a:cs typeface="Browallia New" panose="020B0604020202020204" pitchFamily="34" charset="-34"/>
              </a:rPr>
              <a:t>Never install a car seat or booster seat on a rearward- or side-facing RV seat</a:t>
            </a:r>
          </a:p>
        </p:txBody>
      </p:sp>
      <p:cxnSp>
        <p:nvCxnSpPr>
          <p:cNvPr id="12" name="Straight Connector 11"/>
          <p:cNvCxnSpPr/>
          <p:nvPr/>
        </p:nvCxnSpPr>
        <p:spPr>
          <a:xfrm>
            <a:off x="671348" y="5638800"/>
            <a:ext cx="6781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61" b="100000" l="0" r="100000">
                        <a14:foregroundMark x1="8511" y1="2643" x2="88936" y2="95374"/>
                        <a14:foregroundMark x1="45532" y1="10793" x2="89362" y2="71586"/>
                        <a14:foregroundMark x1="93617" y1="4626" x2="85532" y2="69604"/>
                        <a14:foregroundMark x1="87872" y1="12335" x2="9149" y2="12775"/>
                        <a14:foregroundMark x1="16383" y1="5066" x2="19149" y2="93833"/>
                        <a14:foregroundMark x1="26596" y1="93833" x2="60638" y2="31498"/>
                        <a14:foregroundMark x1="80213" y1="3744" x2="31915" y2="6608"/>
                        <a14:foregroundMark x1="67447" y1="9251" x2="71915" y2="51101"/>
                        <a14:foregroundMark x1="87872" y1="28855" x2="68936" y2="46916"/>
                        <a14:foregroundMark x1="92340" y1="56608" x2="91915" y2="91850"/>
                        <a14:foregroundMark x1="91915" y1="82819" x2="24255" y2="81718"/>
                        <a14:foregroundMark x1="88936" y1="77753" x2="32979" y2="80837"/>
                        <a14:foregroundMark x1="75106" y1="94273" x2="7660" y2="91850"/>
                        <a14:foregroundMark x1="57234" y1="73348" x2="14468" y2="80176"/>
                        <a14:foregroundMark x1="41702" y1="57709" x2="22766" y2="55727"/>
                        <a14:foregroundMark x1="49787" y1="32819" x2="25106" y2="32819"/>
                        <a14:foregroundMark x1="29362" y1="31498" x2="31064" y2="71586"/>
                        <a14:foregroundMark x1="10000" y1="33480" x2="16809" y2="77753"/>
                        <a14:foregroundMark x1="84043" y1="43392" x2="79574" y2="60573"/>
                      </a14:backgroundRemoval>
                    </a14:imgEffect>
                  </a14:imgLayer>
                </a14:imgProps>
              </a:ext>
              <a:ext uri="{28A0092B-C50C-407E-A947-70E740481C1C}">
                <a14:useLocalDpi xmlns:a14="http://schemas.microsoft.com/office/drawing/2010/main" val="0"/>
              </a:ext>
            </a:extLst>
          </a:blip>
          <a:srcRect/>
          <a:stretch>
            <a:fillRect/>
          </a:stretch>
        </p:blipFill>
        <p:spPr bwMode="auto">
          <a:xfrm>
            <a:off x="115614" y="66411"/>
            <a:ext cx="1447800" cy="13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6094" y="152564"/>
            <a:ext cx="897573" cy="533236"/>
          </a:xfrm>
          <a:prstGeom prst="rect">
            <a:avLst/>
          </a:prstGeom>
        </p:spPr>
      </p:pic>
    </p:spTree>
    <p:extLst>
      <p:ext uri="{BB962C8B-B14F-4D97-AF65-F5344CB8AC3E}">
        <p14:creationId xmlns:p14="http://schemas.microsoft.com/office/powerpoint/2010/main" val="167098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anim calcmode="lin" valueType="num">
                                      <p:cBhvr>
                                        <p:cTn id="2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4" end="4"/>
                                            </p:txEl>
                                          </p:spTgt>
                                        </p:tgtEl>
                                        <p:attrNameLst>
                                          <p:attrName>style.visibility</p:attrName>
                                        </p:attrNameLst>
                                      </p:cBhvr>
                                      <p:to>
                                        <p:strVal val="visible"/>
                                      </p:to>
                                    </p:set>
                                    <p:animEffect transition="in" filter="fade">
                                      <p:cBhvr>
                                        <p:cTn id="26" dur="1000"/>
                                        <p:tgtEl>
                                          <p:spTgt spid="13">
                                            <p:txEl>
                                              <p:pRg st="4" end="4"/>
                                            </p:txEl>
                                          </p:spTgt>
                                        </p:tgtEl>
                                      </p:cBhvr>
                                    </p:animEffect>
                                    <p:anim calcmode="lin" valueType="num">
                                      <p:cBhvr>
                                        <p:cTn id="27"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184611"/>
            <a:ext cx="9144000" cy="673388"/>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914400"/>
            <a:ext cx="618427" cy="5943600"/>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184611"/>
            <a:ext cx="9144000" cy="584775"/>
          </a:xfrm>
          <a:prstGeom prst="rect">
            <a:avLst/>
          </a:prstGeom>
          <a:noFill/>
        </p:spPr>
        <p:txBody>
          <a:bodyPr wrap="square" rtlCol="0">
            <a:spAutoFit/>
          </a:bodyPr>
          <a:lstStyle/>
          <a:p>
            <a:pPr algn="ctr"/>
            <a:r>
              <a:rPr lang="en-US" sz="3200" dirty="0">
                <a:solidFill>
                  <a:srgbClr val="FFFF00"/>
                </a:solidFill>
                <a:latin typeface="Arial Narrow" panose="020B0606020202030204" pitchFamily="34" charset="0"/>
              </a:rPr>
              <a:t>http://www.procarseatsafety.com/recreation-vehicles-rv.html</a:t>
            </a:r>
          </a:p>
        </p:txBody>
      </p:sp>
      <p:sp>
        <p:nvSpPr>
          <p:cNvPr id="10" name="Title 1"/>
          <p:cNvSpPr txBox="1">
            <a:spLocks/>
          </p:cNvSpPr>
          <p:nvPr/>
        </p:nvSpPr>
        <p:spPr>
          <a:xfrm>
            <a:off x="31531" y="45873"/>
            <a:ext cx="91440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Educational Resources for Parents</a:t>
            </a:r>
          </a:p>
        </p:txBody>
      </p:sp>
      <p:cxnSp>
        <p:nvCxnSpPr>
          <p:cNvPr id="11" name="Straight Connector 10"/>
          <p:cNvCxnSpPr/>
          <p:nvPr/>
        </p:nvCxnSpPr>
        <p:spPr>
          <a:xfrm>
            <a:off x="0" y="914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875" y="1219200"/>
            <a:ext cx="693824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6200000">
            <a:off x="-553816" y="1859760"/>
            <a:ext cx="1742785" cy="461665"/>
          </a:xfrm>
          <a:prstGeom prst="rect">
            <a:avLst/>
          </a:prstGeom>
          <a:noFill/>
        </p:spPr>
        <p:txBody>
          <a:bodyPr wrap="none" rtlCol="0">
            <a:spAutoFit/>
          </a:bodyPr>
          <a:lstStyle/>
          <a:p>
            <a:pPr algn="r"/>
            <a:r>
              <a:rPr lang="en-US" sz="2400" b="1" dirty="0">
                <a:solidFill>
                  <a:srgbClr val="FFFF00"/>
                </a:solidFill>
                <a:latin typeface="Arial Black" panose="020B0A04020102020204" pitchFamily="34" charset="0"/>
              </a:rPr>
              <a:t>WEBSITE</a:t>
            </a:r>
          </a:p>
        </p:txBody>
      </p:sp>
    </p:spTree>
    <p:extLst>
      <p:ext uri="{BB962C8B-B14F-4D97-AF65-F5344CB8AC3E}">
        <p14:creationId xmlns:p14="http://schemas.microsoft.com/office/powerpoint/2010/main" val="23918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Class A</a:t>
            </a:r>
          </a:p>
        </p:txBody>
      </p:sp>
      <p:sp>
        <p:nvSpPr>
          <p:cNvPr id="3" name="Subtitle 2"/>
          <p:cNvSpPr>
            <a:spLocks noGrp="1"/>
          </p:cNvSpPr>
          <p:nvPr>
            <p:ph type="subTitle" idx="1"/>
          </p:nvPr>
        </p:nvSpPr>
        <p:spPr>
          <a:xfrm>
            <a:off x="4734911" y="1792604"/>
            <a:ext cx="4267200" cy="4343400"/>
          </a:xfrm>
        </p:spPr>
        <p:txBody>
          <a:bodyPr>
            <a:normAutofit fontScale="85000" lnSpcReduction="10000"/>
          </a:bodyPr>
          <a:lstStyle/>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Largest of motor homes</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Built on a bus chassis (not required to meet bus occupant safety standards for rear seating) </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Weigh </a:t>
            </a:r>
            <a:r>
              <a:rPr lang="en-US" sz="2400" dirty="0">
                <a:solidFill>
                  <a:srgbClr val="FFFF00"/>
                </a:solidFill>
                <a:cs typeface="Browallia New" panose="020B0604020202020204" pitchFamily="34" charset="-34"/>
              </a:rPr>
              <a:t>15,000-30,000 pounds </a:t>
            </a:r>
            <a:r>
              <a:rPr lang="en-US" sz="2400" dirty="0">
                <a:solidFill>
                  <a:schemeClr val="bg1"/>
                </a:solidFill>
                <a:cs typeface="Browallia New" panose="020B0604020202020204" pitchFamily="34" charset="-34"/>
              </a:rPr>
              <a:t> </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Required to meet Federal seat belt standards for front occupants only.  But not for rear occupants </a:t>
            </a:r>
          </a:p>
          <a:p>
            <a:pPr marL="342900" indent="-342900" algn="l">
              <a:lnSpc>
                <a:spcPct val="150000"/>
              </a:lnSpc>
              <a:buFont typeface="Wingdings" panose="05000000000000000000" pitchFamily="2" charset="2"/>
              <a:buChar char="Ø"/>
            </a:pPr>
            <a:endParaRPr lang="en-US" sz="2400" dirty="0">
              <a:solidFill>
                <a:schemeClr val="bg1"/>
              </a:solidFill>
              <a:cs typeface="Browallia New" panose="020B0604020202020204" pitchFamily="34" charset="-34"/>
            </a:endParaRPr>
          </a:p>
          <a:p>
            <a:pPr marL="342900" indent="-342900" algn="l">
              <a:lnSpc>
                <a:spcPct val="150000"/>
              </a:lnSpc>
              <a:buFont typeface="Wingdings" panose="05000000000000000000" pitchFamily="2" charset="2"/>
              <a:buChar char="Ø"/>
            </a:pPr>
            <a:endParaRPr lang="en-US" sz="2400" dirty="0">
              <a:solidFill>
                <a:schemeClr val="bg1"/>
              </a:solidFill>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4692" y="1898054"/>
            <a:ext cx="3934399" cy="173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8019" y1="31452" x2="46104" y2="83333"/>
                        <a14:foregroundMark x1="68831" y1="71505" x2="59903" y2="82796"/>
                        <a14:foregroundMark x1="96429" y1="39785" x2="96429" y2="46505"/>
                        <a14:foregroundMark x1="95779" y1="48387" x2="88312" y2="54032"/>
                        <a14:foregroundMark x1="96104" y1="39247" x2="96104" y2="39247"/>
                      </a14:backgroundRemoval>
                    </a14:imgEffect>
                  </a14:imgLayer>
                </a14:imgProps>
              </a:ext>
              <a:ext uri="{28A0092B-C50C-407E-A947-70E740481C1C}">
                <a14:useLocalDpi xmlns:a14="http://schemas.microsoft.com/office/drawing/2010/main" val="0"/>
              </a:ext>
            </a:extLst>
          </a:blip>
          <a:srcRect/>
          <a:stretch>
            <a:fillRect/>
          </a:stretch>
        </p:blipFill>
        <p:spPr bwMode="auto">
          <a:xfrm>
            <a:off x="632346" y="3749194"/>
            <a:ext cx="3934399" cy="217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132" y="6233160"/>
            <a:ext cx="1068868" cy="635000"/>
          </a:xfrm>
          <a:prstGeom prst="rect">
            <a:avLst/>
          </a:prstGeom>
        </p:spPr>
      </p:pic>
    </p:spTree>
    <p:extLst>
      <p:ext uri="{BB962C8B-B14F-4D97-AF65-F5344CB8AC3E}">
        <p14:creationId xmlns:p14="http://schemas.microsoft.com/office/powerpoint/2010/main" val="19889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184611"/>
            <a:ext cx="9144000" cy="673388"/>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914400"/>
            <a:ext cx="618427" cy="5943600"/>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570" y="6184611"/>
            <a:ext cx="9144000" cy="584775"/>
          </a:xfrm>
          <a:prstGeom prst="rect">
            <a:avLst/>
          </a:prstGeom>
          <a:noFill/>
        </p:spPr>
        <p:txBody>
          <a:bodyPr wrap="square" rtlCol="0">
            <a:spAutoFit/>
          </a:bodyPr>
          <a:lstStyle/>
          <a:p>
            <a:pPr algn="ctr"/>
            <a:r>
              <a:rPr lang="en-US" sz="3200" dirty="0">
                <a:solidFill>
                  <a:srgbClr val="FFFF00"/>
                </a:solidFill>
                <a:latin typeface="Arial Narrow" panose="020B0606020202030204" pitchFamily="34" charset="0"/>
              </a:rPr>
              <a:t>www.procarseatsafety.com/health-education.html</a:t>
            </a:r>
          </a:p>
        </p:txBody>
      </p:sp>
      <p:pic>
        <p:nvPicPr>
          <p:cNvPr id="1030" name="Picture 6" descr="C:\Users\James\Desktop\BRIEFCASE WORK 2014\CHILD PASSENGER SAFETY _RV\Baby Proof Your RV\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932" y="111672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1031" name="Picture 7" descr="C:\Users\James\Desktop\BRIEFCASE WORK 2014\CHILD PASSENGER SAFETY _RV\Recreational Vehicles (RV) Motor Homes &amp; Child Passenger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87" y="110621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1531" y="45873"/>
            <a:ext cx="91440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Educational Resources for Parents</a:t>
            </a:r>
          </a:p>
        </p:txBody>
      </p:sp>
      <p:cxnSp>
        <p:nvCxnSpPr>
          <p:cNvPr id="11" name="Straight Connector 10"/>
          <p:cNvCxnSpPr/>
          <p:nvPr/>
        </p:nvCxnSpPr>
        <p:spPr>
          <a:xfrm>
            <a:off x="0" y="914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6" descr="C:\Users\James\Desktop\BRIEFCASE WORK 2014\CHILD PASSENGER SAFETY _RV\Baby Proof Your RV\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32" y="126912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9" name="Picture 7" descr="C:\Users\James\Desktop\BRIEFCASE WORK 2014\CHILD PASSENGER SAFETY _RV\Recreational Vehicles (RV) Motor Homes &amp; Child Passenger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87" y="125861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12" name="Picture 6" descr="C:\Users\James\Desktop\BRIEFCASE WORK 2014\CHILD PASSENGER SAFETY _RV\Baby Proof Your RV\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32" y="142152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13" name="Picture 7" descr="C:\Users\James\Desktop\BRIEFCASE WORK 2014\CHILD PASSENGER SAFETY _RV\Recreational Vehicles (RV) Motor Homes &amp; Child Passenger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887" y="141101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14" name="Picture 6" descr="C:\Users\James\Desktop\BRIEFCASE WORK 2014\CHILD PASSENGER SAFETY _RV\Baby Proof Your RV\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132" y="157392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pic>
        <p:nvPicPr>
          <p:cNvPr id="15" name="Picture 7" descr="C:\Users\James\Desktop\BRIEFCASE WORK 2014\CHILD PASSENGER SAFETY _RV\Recreational Vehicles (RV) Motor Homes &amp; Child Passenger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287" y="1563414"/>
            <a:ext cx="3392543" cy="4523390"/>
          </a:xfrm>
          <a:prstGeom prst="rect">
            <a:avLst/>
          </a:prstGeom>
          <a:noFill/>
          <a:ln w="3175">
            <a:solidFill>
              <a:srgbClr val="3E1F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rot="16200000">
            <a:off x="-770398" y="2067978"/>
            <a:ext cx="2159222" cy="461665"/>
          </a:xfrm>
          <a:prstGeom prst="rect">
            <a:avLst/>
          </a:prstGeom>
          <a:noFill/>
        </p:spPr>
        <p:txBody>
          <a:bodyPr wrap="square" rtlCol="0">
            <a:spAutoFit/>
          </a:bodyPr>
          <a:lstStyle/>
          <a:p>
            <a:pPr algn="r"/>
            <a:r>
              <a:rPr lang="en-US" sz="2400" b="1" dirty="0">
                <a:solidFill>
                  <a:srgbClr val="FFFF00"/>
                </a:solidFill>
                <a:latin typeface="Arial Black" panose="020B0A04020102020204" pitchFamily="34" charset="0"/>
              </a:rPr>
              <a:t>HANDOUTS</a:t>
            </a:r>
          </a:p>
        </p:txBody>
      </p:sp>
    </p:spTree>
    <p:extLst>
      <p:ext uri="{BB962C8B-B14F-4D97-AF65-F5344CB8AC3E}">
        <p14:creationId xmlns:p14="http://schemas.microsoft.com/office/powerpoint/2010/main" val="41857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280452"/>
            <a:ext cx="9144000" cy="577547"/>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1080268"/>
            <a:ext cx="618427" cy="5777731"/>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James\Desktop\BRIEFCASE WORK 2014\FACT SHEET TEMPLATE PHBS\Fact Sheet RV &amp; Child Occupants 2015\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00" y="1080268"/>
            <a:ext cx="3871131" cy="51615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280452"/>
            <a:ext cx="9144000" cy="584775"/>
          </a:xfrm>
          <a:prstGeom prst="rect">
            <a:avLst/>
          </a:prstGeom>
          <a:noFill/>
        </p:spPr>
        <p:txBody>
          <a:bodyPr wrap="square" rtlCol="0">
            <a:spAutoFit/>
          </a:bodyPr>
          <a:lstStyle/>
          <a:p>
            <a:pPr algn="ctr"/>
            <a:r>
              <a:rPr lang="en-US" sz="3200" dirty="0">
                <a:solidFill>
                  <a:srgbClr val="FFFF00"/>
                </a:solidFill>
                <a:latin typeface="Arial Narrow" panose="020B0606020202030204" pitchFamily="34" charset="0"/>
              </a:rPr>
              <a:t>http://www.procarseatsafety.com/rv-resources-cpsts.html</a:t>
            </a:r>
          </a:p>
        </p:txBody>
      </p:sp>
      <p:sp>
        <p:nvSpPr>
          <p:cNvPr id="10" name="Title 1"/>
          <p:cNvSpPr txBox="1">
            <a:spLocks/>
          </p:cNvSpPr>
          <p:nvPr/>
        </p:nvSpPr>
        <p:spPr>
          <a:xfrm>
            <a:off x="31531" y="45873"/>
            <a:ext cx="91440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Resources for CPST/CPSTI’s</a:t>
            </a:r>
          </a:p>
        </p:txBody>
      </p:sp>
      <p:cxnSp>
        <p:nvCxnSpPr>
          <p:cNvPr id="11" name="Straight Connector 10"/>
          <p:cNvCxnSpPr/>
          <p:nvPr/>
        </p:nvCxnSpPr>
        <p:spPr>
          <a:xfrm>
            <a:off x="0" y="9144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1100489" y="2398067"/>
            <a:ext cx="2819403" cy="461665"/>
          </a:xfrm>
          <a:prstGeom prst="rect">
            <a:avLst/>
          </a:prstGeom>
          <a:noFill/>
        </p:spPr>
        <p:txBody>
          <a:bodyPr wrap="square" rtlCol="0">
            <a:spAutoFit/>
          </a:bodyPr>
          <a:lstStyle/>
          <a:p>
            <a:pPr algn="r"/>
            <a:r>
              <a:rPr lang="en-US" sz="2400" b="1" dirty="0">
                <a:solidFill>
                  <a:srgbClr val="FFFF00"/>
                </a:solidFill>
                <a:latin typeface="Arial Black" panose="020B0A04020102020204" pitchFamily="34" charset="0"/>
              </a:rPr>
              <a:t>FACT SHEET</a:t>
            </a:r>
          </a:p>
        </p:txBody>
      </p:sp>
      <p:pic>
        <p:nvPicPr>
          <p:cNvPr id="1027" name="Picture 3" descr="C:\Users\James\Desktop\BRIEFCASE WORK 2014\FACT SHEET TEMPLATE PHBS\Fact Sheet RV &amp; Child Occupants 2015\Sli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080268"/>
            <a:ext cx="3856639" cy="51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1701"/>
            <a:ext cx="9144000" cy="682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393" y="-2"/>
            <a:ext cx="9125607" cy="6877962"/>
          </a:xfrm>
          <a:prstGeom prst="rect">
            <a:avLst/>
          </a:prstGeom>
          <a:gradFill>
            <a:gsLst>
              <a:gs pos="24000">
                <a:schemeClr val="tx2">
                  <a:lumMod val="75000"/>
                </a:schemeClr>
              </a:gs>
              <a:gs pos="75000">
                <a:schemeClr val="tx2">
                  <a:lumMod val="60000"/>
                  <a:lumOff val="40000"/>
                  <a:alpha val="66000"/>
                </a:schemeClr>
              </a:gs>
              <a:gs pos="100000">
                <a:schemeClr val="tx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805650" y="2667000"/>
            <a:ext cx="6949467" cy="1772786"/>
          </a:xfrm>
        </p:spPr>
        <p:txBody>
          <a:bodyPr>
            <a:noAutofit/>
          </a:bodyPr>
          <a:lstStyle/>
          <a:p>
            <a:pPr algn="r"/>
            <a:r>
              <a:rPr lang="en-US" sz="2800" b="1" dirty="0">
                <a:solidFill>
                  <a:schemeClr val="bg1">
                    <a:lumMod val="85000"/>
                  </a:schemeClr>
                </a:solidFill>
              </a:rPr>
              <a:t>James (Jim) DeCarli</a:t>
            </a:r>
          </a:p>
          <a:p>
            <a:pPr algn="r"/>
            <a:endParaRPr lang="en-US" sz="900" b="1" dirty="0">
              <a:solidFill>
                <a:schemeClr val="bg1">
                  <a:lumMod val="85000"/>
                </a:schemeClr>
              </a:solidFill>
            </a:endParaRPr>
          </a:p>
          <a:p>
            <a:pPr algn="r"/>
            <a:r>
              <a:rPr lang="en-US" sz="2800" b="1" dirty="0">
                <a:solidFill>
                  <a:schemeClr val="bg1">
                    <a:lumMod val="85000"/>
                  </a:schemeClr>
                </a:solidFill>
              </a:rPr>
              <a:t>jdecarli@ProConsumerSafety.com</a:t>
            </a:r>
            <a:endParaRPr lang="en-US" sz="2800" b="1" dirty="0">
              <a:solidFill>
                <a:schemeClr val="bg1">
                  <a:lumMod val="85000"/>
                </a:schemeClr>
              </a:solidFill>
              <a:hlinkClick r:id="rId3"/>
            </a:endParaRPr>
          </a:p>
          <a:p>
            <a:pPr algn="r"/>
            <a:endParaRPr lang="en-US" sz="1000" b="1" dirty="0">
              <a:solidFill>
                <a:schemeClr val="bg1">
                  <a:lumMod val="85000"/>
                </a:schemeClr>
              </a:solidFill>
            </a:endParaRPr>
          </a:p>
          <a:p>
            <a:pPr algn="r"/>
            <a:r>
              <a:rPr lang="en-US" sz="2800" b="1" dirty="0">
                <a:solidFill>
                  <a:schemeClr val="bg1">
                    <a:lumMod val="85000"/>
                  </a:schemeClr>
                </a:solidFill>
              </a:rPr>
              <a:t>(323)491-6197</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5029200"/>
            <a:ext cx="1752600" cy="139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838200" y="914400"/>
            <a:ext cx="7772400" cy="1470025"/>
          </a:xfrm>
        </p:spPr>
        <p:txBody>
          <a:bodyPr>
            <a:normAutofit/>
          </a:bodyPr>
          <a:lstStyle/>
          <a:p>
            <a:pPr algn="r"/>
            <a:r>
              <a:rPr lang="en-US" sz="4000" b="1" dirty="0">
                <a:solidFill>
                  <a:schemeClr val="bg1"/>
                </a:solidFill>
              </a:rPr>
              <a:t>Contact</a:t>
            </a:r>
          </a:p>
        </p:txBody>
      </p:sp>
      <p:sp>
        <p:nvSpPr>
          <p:cNvPr id="7" name="Rectangle 6"/>
          <p:cNvSpPr/>
          <p:nvPr/>
        </p:nvSpPr>
        <p:spPr>
          <a:xfrm>
            <a:off x="0" y="0"/>
            <a:ext cx="9144000" cy="400960"/>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55" y="6677480"/>
            <a:ext cx="9144000" cy="200480"/>
          </a:xfrm>
          <a:prstGeom prst="rect">
            <a:avLst/>
          </a:prstGeom>
          <a:solidFill>
            <a:srgbClr val="09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68" y="609599"/>
            <a:ext cx="3639032" cy="2704003"/>
          </a:xfrm>
          <a:prstGeom prst="rect">
            <a:avLst/>
          </a:prstGeom>
          <a:ln>
            <a:noFill/>
          </a:ln>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047" y="5799305"/>
            <a:ext cx="1200306" cy="713086"/>
          </a:xfrm>
          <a:prstGeom prst="rect">
            <a:avLst/>
          </a:prstGeom>
        </p:spPr>
      </p:pic>
    </p:spTree>
    <p:extLst>
      <p:ext uri="{BB962C8B-B14F-4D97-AF65-F5344CB8AC3E}">
        <p14:creationId xmlns:p14="http://schemas.microsoft.com/office/powerpoint/2010/main" val="335017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Class B</a:t>
            </a:r>
          </a:p>
        </p:txBody>
      </p:sp>
      <p:sp>
        <p:nvSpPr>
          <p:cNvPr id="3" name="Subtitle 2"/>
          <p:cNvSpPr>
            <a:spLocks noGrp="1"/>
          </p:cNvSpPr>
          <p:nvPr>
            <p:ph type="subTitle" idx="1"/>
          </p:nvPr>
        </p:nvSpPr>
        <p:spPr>
          <a:xfrm>
            <a:off x="4236152" y="1447800"/>
            <a:ext cx="4755448" cy="4343400"/>
          </a:xfrm>
        </p:spPr>
        <p:txBody>
          <a:bodyPr>
            <a:noAutofit/>
          </a:bodyPr>
          <a:lstStyle/>
          <a:p>
            <a:pPr marL="342900" indent="-342900" algn="l">
              <a:lnSpc>
                <a:spcPct val="150000"/>
              </a:lnSpc>
              <a:buFont typeface="Wingdings" panose="05000000000000000000" pitchFamily="2" charset="2"/>
              <a:buChar char="Ø"/>
            </a:pPr>
            <a:r>
              <a:rPr lang="en-US" sz="2200" dirty="0">
                <a:solidFill>
                  <a:schemeClr val="bg1"/>
                </a:solidFill>
                <a:cs typeface="Browallia New" panose="020B0604020202020204" pitchFamily="34" charset="-34"/>
              </a:rPr>
              <a:t>Van conversions</a:t>
            </a:r>
          </a:p>
          <a:p>
            <a:pPr marL="342900" indent="-342900" algn="l">
              <a:lnSpc>
                <a:spcPct val="150000"/>
              </a:lnSpc>
              <a:buFont typeface="Wingdings" panose="05000000000000000000" pitchFamily="2" charset="2"/>
              <a:buChar char="Ø"/>
            </a:pPr>
            <a:r>
              <a:rPr lang="en-US" sz="2200" dirty="0">
                <a:solidFill>
                  <a:schemeClr val="bg1"/>
                </a:solidFill>
                <a:cs typeface="Browallia New" panose="020B0604020202020204" pitchFamily="34" charset="-34"/>
              </a:rPr>
              <a:t>Weight </a:t>
            </a:r>
            <a:r>
              <a:rPr lang="en-US" sz="2200" dirty="0">
                <a:solidFill>
                  <a:srgbClr val="FFFF00"/>
                </a:solidFill>
                <a:cs typeface="Browallia New" panose="020B0604020202020204" pitchFamily="34" charset="-34"/>
              </a:rPr>
              <a:t>6,000-8,000 pounds </a:t>
            </a:r>
          </a:p>
          <a:p>
            <a:pPr marL="342900" indent="-342900" algn="l">
              <a:lnSpc>
                <a:spcPct val="150000"/>
              </a:lnSpc>
              <a:buFont typeface="Wingdings" panose="05000000000000000000" pitchFamily="2" charset="2"/>
              <a:buChar char="Ø"/>
            </a:pPr>
            <a:r>
              <a:rPr lang="en-US" sz="2200" dirty="0">
                <a:solidFill>
                  <a:schemeClr val="bg1"/>
                </a:solidFill>
                <a:cs typeface="Browallia New" panose="020B0604020202020204" pitchFamily="34" charset="-34"/>
              </a:rPr>
              <a:t>Required to meet Federal seat belt standard for front occupants and passenger testing but not for rear occupants for this weight class.</a:t>
            </a:r>
          </a:p>
          <a:p>
            <a:pPr marL="342900" indent="-342900" algn="l">
              <a:lnSpc>
                <a:spcPct val="150000"/>
              </a:lnSpc>
              <a:buFont typeface="Wingdings" panose="05000000000000000000" pitchFamily="2" charset="2"/>
              <a:buChar char="Ø"/>
            </a:pPr>
            <a:r>
              <a:rPr lang="en-US" sz="2200" dirty="0">
                <a:solidFill>
                  <a:schemeClr val="bg1"/>
                </a:solidFill>
                <a:cs typeface="Browallia New" panose="020B0604020202020204" pitchFamily="34" charset="-34"/>
              </a:rPr>
              <a:t>Some manufacturers meet Federal standards and do independent testing.</a:t>
            </a:r>
            <a:endParaRPr lang="en-US" sz="2200" b="1" dirty="0">
              <a:solidFill>
                <a:schemeClr val="bg1"/>
              </a:solidFill>
            </a:endParaRPr>
          </a:p>
        </p:txBody>
      </p:sp>
      <p:cxnSp>
        <p:nvCxnSpPr>
          <p:cNvPr id="9" name="Straight Connector 8"/>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pic>
        <p:nvPicPr>
          <p:cNvPr id="5" name="Picture 4">
            <a:extLst>
              <a:ext uri="{FF2B5EF4-FFF2-40B4-BE49-F238E27FC236}">
                <a16:creationId xmlns:a16="http://schemas.microsoft.com/office/drawing/2014/main" id="{519128DE-2D9C-4FC4-9709-EAB0533ED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18" b="94227" l="3709" r="93819">
                        <a14:foregroundMark x1="10027" y1="23918" x2="7555" y2="49485"/>
                        <a14:foregroundMark x1="14835" y1="69072" x2="16209" y2="70309"/>
                        <a14:foregroundMark x1="61951" y1="78144" x2="64148" y2="82474"/>
                        <a14:foregroundMark x1="88736" y1="62062" x2="77060" y2="64330"/>
                        <a14:foregroundMark x1="92857" y1="77938" x2="89560" y2="79588"/>
                        <a14:foregroundMark x1="66346" y1="51134" x2="58242" y2="51340"/>
                        <a14:foregroundMark x1="54670" y1="27835" x2="41896" y2="32784"/>
                        <a14:foregroundMark x1="69918" y1="29485" x2="77060" y2="43711"/>
                        <a14:foregroundMark x1="49176" y1="33402" x2="52198" y2="38557"/>
                        <a14:foregroundMark x1="17857" y1="41443" x2="33654" y2="59381"/>
                        <a14:foregroundMark x1="51648" y1="34845" x2="54945" y2="38144"/>
                        <a14:foregroundMark x1="62225" y1="74227" x2="67308" y2="78557"/>
                        <a14:foregroundMark x1="60440" y1="76907" x2="58242" y2="81031"/>
                        <a14:foregroundMark x1="47115" y1="13402" x2="58104" y2="15258"/>
                        <a14:foregroundMark x1="9478" y1="24124" x2="7830" y2="35258"/>
                        <a14:backgroundMark x1="63187" y1="38144" x2="66758" y2="36495"/>
                        <a14:backgroundMark x1="74451" y1="89278" x2="80907" y2="89072"/>
                        <a14:backgroundMark x1="29670" y1="77320" x2="38324" y2="81443"/>
                      </a14:backgroundRemoval>
                    </a14:imgEffect>
                  </a14:imgLayer>
                </a14:imgProps>
              </a:ext>
              <a:ext uri="{28A0092B-C50C-407E-A947-70E740481C1C}">
                <a14:useLocalDpi xmlns:a14="http://schemas.microsoft.com/office/drawing/2010/main" val="0"/>
              </a:ext>
            </a:extLst>
          </a:blip>
          <a:srcRect l="4167" t="3718" r="5000" b="4969"/>
          <a:stretch/>
        </p:blipFill>
        <p:spPr>
          <a:xfrm>
            <a:off x="263302" y="3997856"/>
            <a:ext cx="3722355" cy="2031928"/>
          </a:xfrm>
          <a:prstGeom prst="rect">
            <a:avLst/>
          </a:prstGeom>
        </p:spPr>
      </p:pic>
      <p:pic>
        <p:nvPicPr>
          <p:cNvPr id="15" name="Picture 14">
            <a:extLst>
              <a:ext uri="{FF2B5EF4-FFF2-40B4-BE49-F238E27FC236}">
                <a16:creationId xmlns:a16="http://schemas.microsoft.com/office/drawing/2014/main" id="{A3F6ABD9-2817-4676-82CB-A66793C993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24" b="84211" l="7000" r="91500">
                        <a14:foregroundMark x1="13333" y1="18546" x2="52000" y2="22055"/>
                        <a14:backgroundMark x1="48333" y1="77945" x2="48333" y2="78195"/>
                      </a14:backgroundRemoval>
                    </a14:imgEffect>
                  </a14:imgLayer>
                </a14:imgProps>
              </a:ext>
              <a:ext uri="{28A0092B-C50C-407E-A947-70E740481C1C}">
                <a14:useLocalDpi xmlns:a14="http://schemas.microsoft.com/office/drawing/2010/main" val="0"/>
              </a:ext>
            </a:extLst>
          </a:blip>
          <a:srcRect l="5999" t="7895" r="8667" b="15915"/>
          <a:stretch/>
        </p:blipFill>
        <p:spPr>
          <a:xfrm>
            <a:off x="152400" y="1832504"/>
            <a:ext cx="3582763" cy="1713441"/>
          </a:xfrm>
          <a:prstGeom prst="rect">
            <a:avLst/>
          </a:prstGeom>
        </p:spPr>
      </p:pic>
    </p:spTree>
    <p:extLst>
      <p:ext uri="{BB962C8B-B14F-4D97-AF65-F5344CB8AC3E}">
        <p14:creationId xmlns:p14="http://schemas.microsoft.com/office/powerpoint/2010/main" val="208978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Class C</a:t>
            </a:r>
          </a:p>
        </p:txBody>
      </p:sp>
      <p:sp>
        <p:nvSpPr>
          <p:cNvPr id="3" name="Subtitle 2"/>
          <p:cNvSpPr>
            <a:spLocks noGrp="1"/>
          </p:cNvSpPr>
          <p:nvPr>
            <p:ph type="subTitle" idx="1"/>
          </p:nvPr>
        </p:nvSpPr>
        <p:spPr>
          <a:xfrm>
            <a:off x="4236152" y="1447800"/>
            <a:ext cx="4755448" cy="4343400"/>
          </a:xfrm>
        </p:spPr>
        <p:txBody>
          <a:bodyPr>
            <a:noAutofit/>
          </a:bodyPr>
          <a:lstStyle/>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Constructed on a van chassis</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Weight </a:t>
            </a:r>
            <a:r>
              <a:rPr lang="en-US" sz="2400" dirty="0">
                <a:solidFill>
                  <a:srgbClr val="FFFF00"/>
                </a:solidFill>
                <a:cs typeface="Browallia New" panose="020B0604020202020204" pitchFamily="34" charset="-34"/>
              </a:rPr>
              <a:t>10,000-12,000 pounds</a:t>
            </a:r>
          </a:p>
          <a:p>
            <a:pPr marL="342900" indent="-342900" algn="l">
              <a:lnSpc>
                <a:spcPct val="150000"/>
              </a:lnSpc>
              <a:buFont typeface="Wingdings" panose="05000000000000000000" pitchFamily="2" charset="2"/>
              <a:buChar char="Ø"/>
            </a:pPr>
            <a:r>
              <a:rPr lang="en-US" sz="2400" dirty="0">
                <a:solidFill>
                  <a:schemeClr val="bg1"/>
                </a:solidFill>
                <a:cs typeface="Browallia New" panose="020B0604020202020204" pitchFamily="34" charset="-34"/>
              </a:rPr>
              <a:t>Required to meet Federal seat belt standards for front occupants only.  But not for rear occupants </a:t>
            </a:r>
          </a:p>
        </p:txBody>
      </p:sp>
      <p:cxnSp>
        <p:nvCxnSpPr>
          <p:cNvPr id="11" name="Straight Connector 10"/>
          <p:cNvCxnSpPr/>
          <p:nvPr/>
        </p:nvCxnSpPr>
        <p:spPr>
          <a:xfrm>
            <a:off x="0" y="1295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132" y="6223000"/>
            <a:ext cx="1068868" cy="635000"/>
          </a:xfrm>
          <a:prstGeom prst="rect">
            <a:avLst/>
          </a:prstGeom>
        </p:spPr>
      </p:pic>
      <p:pic>
        <p:nvPicPr>
          <p:cNvPr id="14" name="Picture 13">
            <a:extLst>
              <a:ext uri="{FF2B5EF4-FFF2-40B4-BE49-F238E27FC236}">
                <a16:creationId xmlns:a16="http://schemas.microsoft.com/office/drawing/2014/main" id="{1FDEB9FD-131F-4504-AEEC-B26A403D4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559" y="3887384"/>
            <a:ext cx="3327579" cy="2195733"/>
          </a:xfrm>
          <a:prstGeom prst="rect">
            <a:avLst/>
          </a:prstGeom>
        </p:spPr>
      </p:pic>
      <p:pic>
        <p:nvPicPr>
          <p:cNvPr id="15" name="Picture 14">
            <a:extLst>
              <a:ext uri="{FF2B5EF4-FFF2-40B4-BE49-F238E27FC236}">
                <a16:creationId xmlns:a16="http://schemas.microsoft.com/office/drawing/2014/main" id="{3298852F-CE45-4C0B-8DB2-15A758EDE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3400" y="1828799"/>
            <a:ext cx="3588736" cy="1939703"/>
          </a:xfrm>
          <a:prstGeom prst="rect">
            <a:avLst/>
          </a:prstGeom>
        </p:spPr>
      </p:pic>
    </p:spTree>
    <p:extLst>
      <p:ext uri="{BB962C8B-B14F-4D97-AF65-F5344CB8AC3E}">
        <p14:creationId xmlns:p14="http://schemas.microsoft.com/office/powerpoint/2010/main" val="39165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752"/>
            <a:ext cx="8229600" cy="1143000"/>
          </a:xfrm>
        </p:spPr>
        <p:txBody>
          <a:bodyPr>
            <a:normAutofit fontScale="90000"/>
          </a:bodyPr>
          <a:lstStyle/>
          <a:p>
            <a:r>
              <a:rPr lang="en-US" b="1" dirty="0">
                <a:solidFill>
                  <a:schemeClr val="bg1"/>
                </a:solidFill>
              </a:rPr>
              <a:t>Other Types of RV’s</a:t>
            </a:r>
            <a:br>
              <a:rPr lang="en-US" b="1" dirty="0">
                <a:solidFill>
                  <a:schemeClr val="bg1"/>
                </a:solidFill>
              </a:rPr>
            </a:br>
            <a:r>
              <a:rPr lang="en-US" sz="3100" dirty="0">
                <a:solidFill>
                  <a:schemeClr val="bg1"/>
                </a:solidFill>
              </a:rPr>
              <a:t>(Non-Motorized, Towable)</a:t>
            </a:r>
          </a:p>
        </p:txBody>
      </p:sp>
      <p:sp>
        <p:nvSpPr>
          <p:cNvPr id="6" name="Rectangle 5"/>
          <p:cNvSpPr/>
          <p:nvPr/>
        </p:nvSpPr>
        <p:spPr>
          <a:xfrm>
            <a:off x="2415851" y="3322388"/>
            <a:ext cx="2057400" cy="523220"/>
          </a:xfrm>
          <a:prstGeom prst="rect">
            <a:avLst/>
          </a:prstGeom>
          <a:ln>
            <a:noFill/>
          </a:ln>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Trailer</a:t>
            </a:r>
            <a:endParaRPr lang="en-US" sz="28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9" name="Straight Connector 8"/>
          <p:cNvCxnSpPr/>
          <p:nvPr/>
        </p:nvCxnSpPr>
        <p:spPr>
          <a:xfrm>
            <a:off x="0" y="132955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81692" y="5927972"/>
            <a:ext cx="2057400" cy="523220"/>
          </a:xfrm>
          <a:prstGeom prst="rect">
            <a:avLst/>
          </a:prstGeom>
          <a:ln>
            <a:noFill/>
          </a:ln>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5</a:t>
            </a:r>
            <a:r>
              <a:rPr lang="en-US" sz="2800" baseline="300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th</a:t>
            </a:r>
            <a:r>
              <a:rPr lang="en-US" sz="2800" b="1"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 </a:t>
            </a: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Wheel</a:t>
            </a:r>
            <a:endParaRPr lang="en-US" sz="28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6" name="Rectangle 15"/>
          <p:cNvSpPr/>
          <p:nvPr/>
        </p:nvSpPr>
        <p:spPr>
          <a:xfrm>
            <a:off x="6763605" y="3544153"/>
            <a:ext cx="2057400" cy="523220"/>
          </a:xfrm>
          <a:prstGeom prst="rect">
            <a:avLst/>
          </a:prstGeom>
          <a:ln>
            <a:noFill/>
          </a:ln>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Tent</a:t>
            </a:r>
            <a:r>
              <a:rPr lang="en-US" sz="2800" b="1"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 </a:t>
            </a: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Trailer</a:t>
            </a:r>
            <a:endParaRPr lang="en-US" sz="28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7" name="Rectangle 16"/>
          <p:cNvSpPr/>
          <p:nvPr/>
        </p:nvSpPr>
        <p:spPr>
          <a:xfrm>
            <a:off x="5534120" y="5927972"/>
            <a:ext cx="3638783" cy="523220"/>
          </a:xfrm>
          <a:prstGeom prst="rect">
            <a:avLst/>
          </a:prstGeom>
          <a:ln>
            <a:noFill/>
          </a:ln>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Truck</a:t>
            </a:r>
            <a:r>
              <a:rPr lang="en-US" sz="2800" b="1"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 </a:t>
            </a:r>
            <a:r>
              <a:rPr lang="en-US" sz="2800" dirty="0">
                <a:solidFill>
                  <a:schemeClr val="bg1"/>
                </a:solidFill>
                <a:effectLst>
                  <a:outerShdw blurRad="38100" dist="38100" dir="2700000" algn="tl">
                    <a:srgbClr val="000000">
                      <a:alpha val="43137"/>
                    </a:srgbClr>
                  </a:outerShdw>
                </a:effectLst>
                <a:latin typeface="Arial Narrow" panose="020B0606020202030204" pitchFamily="34" charset="0"/>
                <a:cs typeface="Browallia New" panose="020B0604020202020204" pitchFamily="34" charset="-34"/>
              </a:rPr>
              <a:t>Camper</a:t>
            </a:r>
            <a:endParaRPr lang="en-US" sz="28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755" r="100000"/>
                    </a14:imgEffect>
                  </a14:imgLayer>
                </a14:imgProps>
              </a:ext>
              <a:ext uri="{28A0092B-C50C-407E-A947-70E740481C1C}">
                <a14:useLocalDpi xmlns:a14="http://schemas.microsoft.com/office/drawing/2010/main" val="0"/>
              </a:ext>
            </a:extLst>
          </a:blip>
          <a:srcRect/>
          <a:stretch>
            <a:fillRect/>
          </a:stretch>
        </p:blipFill>
        <p:spPr bwMode="auto">
          <a:xfrm>
            <a:off x="325118" y="4211068"/>
            <a:ext cx="3789682" cy="201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1589" y1="12102" x2="45695" y2="15924"/>
                        <a14:foregroundMark x1="60265" y1="10191" x2="54636" y2="8917"/>
                        <a14:foregroundMark x1="75166" y1="15924" x2="79801" y2="16561"/>
                        <a14:foregroundMark x1="91391" y1="35032" x2="93046" y2="50955"/>
                        <a14:foregroundMark x1="8609" y1="85987" x2="41391" y2="84076"/>
                        <a14:foregroundMark x1="69205" y1="75796" x2="73179" y2="75796"/>
                        <a14:backgroundMark x1="18212" y1="88535" x2="64901" y2="78981"/>
                        <a14:backgroundMark x1="17219" y1="81529" x2="37417" y2="80892"/>
                        <a14:backgroundMark x1="15563" y1="89809" x2="15894" y2="79618"/>
                        <a14:backgroundMark x1="12252" y1="82803" x2="11921" y2="89809"/>
                        <a14:backgroundMark x1="9603" y1="90446" x2="9603" y2="82166"/>
                      </a14:backgroundRemoval>
                    </a14:imgEffect>
                  </a14:imgLayer>
                </a14:imgProps>
              </a:ext>
              <a:ext uri="{28A0092B-C50C-407E-A947-70E740481C1C}">
                <a14:useLocalDpi xmlns:a14="http://schemas.microsoft.com/office/drawing/2010/main" val="0"/>
              </a:ext>
            </a:extLst>
          </a:blip>
          <a:srcRect/>
          <a:stretch>
            <a:fillRect/>
          </a:stretch>
        </p:blipFill>
        <p:spPr bwMode="auto">
          <a:xfrm>
            <a:off x="348395" y="1614618"/>
            <a:ext cx="4181467" cy="217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89" b="96711" l="3150" r="96457">
                        <a14:foregroundMark x1="20866" y1="28289" x2="27953" y2="15132"/>
                        <a14:foregroundMark x1="28740" y1="15789" x2="50000" y2="15132"/>
                        <a14:foregroundMark x1="12992" y1="57895" x2="39370" y2="51316"/>
                        <a14:foregroundMark x1="10630" y1="57895" x2="9055" y2="67105"/>
                        <a14:foregroundMark x1="18110" y1="71711" x2="27953" y2="73684"/>
                      </a14:backgroundRemoval>
                    </a14:imgEffect>
                  </a14:imgLayer>
                </a14:imgProps>
              </a:ext>
              <a:ext uri="{28A0092B-C50C-407E-A947-70E740481C1C}">
                <a14:useLocalDpi xmlns:a14="http://schemas.microsoft.com/office/drawing/2010/main" val="0"/>
              </a:ext>
            </a:extLst>
          </a:blip>
          <a:srcRect/>
          <a:stretch>
            <a:fillRect/>
          </a:stretch>
        </p:blipFill>
        <p:spPr bwMode="auto">
          <a:xfrm>
            <a:off x="4859184" y="4223820"/>
            <a:ext cx="3352800" cy="200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59184" y="1740199"/>
            <a:ext cx="3808843" cy="206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spTree>
    <p:extLst>
      <p:ext uri="{BB962C8B-B14F-4D97-AF65-F5344CB8AC3E}">
        <p14:creationId xmlns:p14="http://schemas.microsoft.com/office/powerpoint/2010/main" val="23435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Federal Motor Vehicle Safety Standards &amp; Regulations</a:t>
            </a:r>
          </a:p>
        </p:txBody>
      </p:sp>
      <p:sp>
        <p:nvSpPr>
          <p:cNvPr id="3" name="Subtitle 2"/>
          <p:cNvSpPr>
            <a:spLocks noGrp="1"/>
          </p:cNvSpPr>
          <p:nvPr>
            <p:ph type="subTitle" idx="1"/>
          </p:nvPr>
        </p:nvSpPr>
        <p:spPr>
          <a:xfrm>
            <a:off x="685800" y="5184482"/>
            <a:ext cx="4346864" cy="1483022"/>
          </a:xfrm>
        </p:spPr>
        <p:txBody>
          <a:bodyPr>
            <a:noAutofit/>
          </a:bodyPr>
          <a:lstStyle/>
          <a:p>
            <a:pPr marL="742950" lvl="1" indent="-285750" algn="l">
              <a:lnSpc>
                <a:spcPct val="150000"/>
              </a:lnSpc>
              <a:buFont typeface="Wingdings" panose="05000000000000000000" pitchFamily="2" charset="2"/>
              <a:buChar char="Ø"/>
            </a:pPr>
            <a:r>
              <a:rPr lang="en-US" sz="2000" b="1" i="1" dirty="0">
                <a:solidFill>
                  <a:srgbClr val="FFFF00"/>
                </a:solidFill>
              </a:rPr>
              <a:t>EXCLUDES Class A and C RV’s                                                                   due to exceeding 10,000 lbs.</a:t>
            </a:r>
          </a:p>
        </p:txBody>
      </p:sp>
      <p:sp>
        <p:nvSpPr>
          <p:cNvPr id="7" name="Subtitle 2"/>
          <p:cNvSpPr txBox="1">
            <a:spLocks/>
          </p:cNvSpPr>
          <p:nvPr/>
        </p:nvSpPr>
        <p:spPr>
          <a:xfrm>
            <a:off x="0" y="1524000"/>
            <a:ext cx="9144000" cy="4191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latin typeface="Arial Narrow" panose="020B0606020202030204" pitchFamily="34" charset="0"/>
              </a:rPr>
              <a:t>(Title 49, Code of Federal Regulations, Part 571)</a:t>
            </a:r>
          </a:p>
        </p:txBody>
      </p:sp>
      <p:cxnSp>
        <p:nvCxnSpPr>
          <p:cNvPr id="8" name="Straight Connector 7"/>
          <p:cNvCxnSpPr/>
          <p:nvPr/>
        </p:nvCxnSpPr>
        <p:spPr>
          <a:xfrm>
            <a:off x="0" y="20574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23000"/>
            <a:ext cx="1068868" cy="635000"/>
          </a:xfrm>
          <a:prstGeom prst="rect">
            <a:avLst/>
          </a:prstGeom>
        </p:spPr>
      </p:pic>
      <p:pic>
        <p:nvPicPr>
          <p:cNvPr id="9" name="Picture 8">
            <a:extLst>
              <a:ext uri="{FF2B5EF4-FFF2-40B4-BE49-F238E27FC236}">
                <a16:creationId xmlns:a16="http://schemas.microsoft.com/office/drawing/2014/main" id="{4A6FE606-658F-4964-A8FD-242306803D0E}"/>
              </a:ext>
            </a:extLst>
          </p:cNvPr>
          <p:cNvPicPr>
            <a:picLocks noChangeAspect="1"/>
          </p:cNvPicPr>
          <p:nvPr/>
        </p:nvPicPr>
        <p:blipFill rotWithShape="1">
          <a:blip r:embed="rId3"/>
          <a:srcRect l="43233" t="43221" r="15934" b="27946"/>
          <a:stretch/>
        </p:blipFill>
        <p:spPr>
          <a:xfrm>
            <a:off x="4953000" y="5225174"/>
            <a:ext cx="3733800" cy="1483022"/>
          </a:xfrm>
          <a:prstGeom prst="rect">
            <a:avLst/>
          </a:prstGeom>
          <a:ln w="25400">
            <a:solidFill>
              <a:srgbClr val="FFFF00"/>
            </a:solidFill>
          </a:ln>
        </p:spPr>
      </p:pic>
      <p:sp>
        <p:nvSpPr>
          <p:cNvPr id="10" name="Subtitle 2">
            <a:extLst>
              <a:ext uri="{FF2B5EF4-FFF2-40B4-BE49-F238E27FC236}">
                <a16:creationId xmlns:a16="http://schemas.microsoft.com/office/drawing/2014/main" id="{7EA31BA5-3FC0-4A78-A54E-2280AD882E42}"/>
              </a:ext>
            </a:extLst>
          </p:cNvPr>
          <p:cNvSpPr txBox="1">
            <a:spLocks/>
          </p:cNvSpPr>
          <p:nvPr/>
        </p:nvSpPr>
        <p:spPr>
          <a:xfrm>
            <a:off x="609600" y="2362199"/>
            <a:ext cx="8229600" cy="374649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2000" b="1" dirty="0">
                <a:solidFill>
                  <a:schemeClr val="bg1"/>
                </a:solidFill>
              </a:rPr>
              <a:t>Standard No. 208</a:t>
            </a:r>
            <a:r>
              <a:rPr lang="en-US" sz="2000" dirty="0">
                <a:solidFill>
                  <a:schemeClr val="bg1"/>
                </a:solidFill>
              </a:rPr>
              <a:t> - Occupant Crash Protection Standard:</a:t>
            </a:r>
          </a:p>
          <a:p>
            <a:pPr marL="742950" lvl="1" indent="-285750" algn="just">
              <a:lnSpc>
                <a:spcPct val="150000"/>
              </a:lnSpc>
              <a:buFont typeface="Wingdings" panose="05000000000000000000" pitchFamily="2" charset="2"/>
              <a:buChar char="Ø"/>
            </a:pPr>
            <a:r>
              <a:rPr lang="en-US" sz="2000" dirty="0">
                <a:solidFill>
                  <a:schemeClr val="bg1"/>
                </a:solidFill>
              </a:rPr>
              <a:t>Type 1 (lap-belt only) or Type 2 (lap-shoulder belt) </a:t>
            </a:r>
          </a:p>
          <a:p>
            <a:pPr marL="742950" lvl="1" indent="-285750" algn="just">
              <a:lnSpc>
                <a:spcPct val="150000"/>
              </a:lnSpc>
              <a:buFont typeface="Wingdings" panose="05000000000000000000" pitchFamily="2" charset="2"/>
              <a:buChar char="Ø"/>
            </a:pPr>
            <a:r>
              <a:rPr lang="en-US" sz="2000" dirty="0">
                <a:solidFill>
                  <a:schemeClr val="bg1"/>
                </a:solidFill>
              </a:rPr>
              <a:t>Performance requirements for anthropomorphic test dummies </a:t>
            </a:r>
          </a:p>
          <a:p>
            <a:pPr marL="742950" lvl="1" indent="-285750" algn="just">
              <a:lnSpc>
                <a:spcPct val="150000"/>
              </a:lnSpc>
              <a:buFont typeface="Wingdings" panose="05000000000000000000" pitchFamily="2" charset="2"/>
              <a:buChar char="Ø"/>
            </a:pPr>
            <a:r>
              <a:rPr lang="en-US" sz="2000" dirty="0">
                <a:solidFill>
                  <a:schemeClr val="bg1"/>
                </a:solidFill>
              </a:rPr>
              <a:t>Passenger Cars, Multipurpose Passenger Vehicles, Trucks and Buses with a gross vehicle weight rating of 4,536 kg </a:t>
            </a:r>
            <a:r>
              <a:rPr lang="en-US" sz="2000" dirty="0">
                <a:solidFill>
                  <a:srgbClr val="FFFF00"/>
                </a:solidFill>
              </a:rPr>
              <a:t>(10,000 lbs.) or less</a:t>
            </a:r>
            <a:r>
              <a:rPr lang="en-US" sz="2000" dirty="0">
                <a:solidFill>
                  <a:schemeClr val="bg1"/>
                </a:solidFill>
              </a:rPr>
              <a:t>, and buses (driver's seat only) </a:t>
            </a:r>
            <a:endParaRPr lang="en-US" sz="2000" b="1" i="1" dirty="0">
              <a:solidFill>
                <a:srgbClr val="FFFF00"/>
              </a:solidFill>
            </a:endParaRPr>
          </a:p>
        </p:txBody>
      </p:sp>
    </p:spTree>
    <p:extLst>
      <p:ext uri="{BB962C8B-B14F-4D97-AF65-F5344CB8AC3E}">
        <p14:creationId xmlns:p14="http://schemas.microsoft.com/office/powerpoint/2010/main" val="5223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b="1" dirty="0">
                <a:solidFill>
                  <a:schemeClr val="bg1"/>
                </a:solidFill>
              </a:rPr>
              <a:t>Federal Motor Vehicle Safety Standards &amp; Regulations</a:t>
            </a:r>
          </a:p>
        </p:txBody>
      </p:sp>
      <p:sp>
        <p:nvSpPr>
          <p:cNvPr id="3" name="Subtitle 2"/>
          <p:cNvSpPr>
            <a:spLocks noGrp="1"/>
          </p:cNvSpPr>
          <p:nvPr>
            <p:ph type="subTitle" idx="1"/>
          </p:nvPr>
        </p:nvSpPr>
        <p:spPr>
          <a:xfrm>
            <a:off x="457200" y="2209800"/>
            <a:ext cx="8382000" cy="4343400"/>
          </a:xfrm>
        </p:spPr>
        <p:txBody>
          <a:bodyPr>
            <a:noAutofit/>
          </a:bodyPr>
          <a:lstStyle/>
          <a:p>
            <a:pPr algn="just"/>
            <a:r>
              <a:rPr lang="en-US" sz="2000" b="1" dirty="0">
                <a:solidFill>
                  <a:schemeClr val="bg1"/>
                </a:solidFill>
              </a:rPr>
              <a:t>Standard No. 208</a:t>
            </a:r>
            <a:r>
              <a:rPr lang="en-US" sz="2000" dirty="0">
                <a:solidFill>
                  <a:schemeClr val="bg1"/>
                </a:solidFill>
              </a:rPr>
              <a:t> - Occupant Crash Protection Standard:</a:t>
            </a:r>
          </a:p>
          <a:p>
            <a:pPr marL="285750" indent="-285750" algn="just">
              <a:lnSpc>
                <a:spcPct val="150000"/>
              </a:lnSpc>
              <a:buFont typeface="Wingdings" panose="05000000000000000000" pitchFamily="2" charset="2"/>
              <a:buChar char="Ø"/>
            </a:pPr>
            <a:r>
              <a:rPr lang="en-US" sz="2000" dirty="0">
                <a:solidFill>
                  <a:schemeClr val="bg1"/>
                </a:solidFill>
              </a:rPr>
              <a:t>Specifically for “Motor Homes” (Recreational Vehicles)</a:t>
            </a:r>
            <a:r>
              <a:rPr lang="en-US" sz="2000" baseline="30000" dirty="0">
                <a:solidFill>
                  <a:schemeClr val="bg1"/>
                </a:solidFill>
              </a:rPr>
              <a:t>2</a:t>
            </a:r>
          </a:p>
          <a:p>
            <a:pPr marL="800100" lvl="1" indent="-342900" algn="just">
              <a:lnSpc>
                <a:spcPct val="150000"/>
              </a:lnSpc>
              <a:buFont typeface="+mj-lt"/>
              <a:buAutoNum type="arabicPeriod"/>
            </a:pPr>
            <a:r>
              <a:rPr lang="en-US" sz="2000" dirty="0">
                <a:solidFill>
                  <a:schemeClr val="bg1"/>
                </a:solidFill>
              </a:rPr>
              <a:t>Rear designated seats in motor homes are excluded from the rear lap/shoulder belt requirements</a:t>
            </a:r>
          </a:p>
          <a:p>
            <a:pPr marL="800100" lvl="1" indent="-342900" algn="just">
              <a:lnSpc>
                <a:spcPct val="150000"/>
              </a:lnSpc>
              <a:buFont typeface="+mj-lt"/>
              <a:buAutoNum type="arabicPeriod"/>
            </a:pPr>
            <a:r>
              <a:rPr lang="en-US" sz="2000" dirty="0">
                <a:solidFill>
                  <a:schemeClr val="bg1"/>
                </a:solidFill>
              </a:rPr>
              <a:t>The rear seats in LTVs (Light Truck and Vans) carrying chassis-mount campers with a weight greater than 3,855 kg </a:t>
            </a:r>
            <a:r>
              <a:rPr lang="en-US" sz="2000" dirty="0">
                <a:solidFill>
                  <a:srgbClr val="FFFF00"/>
                </a:solidFill>
              </a:rPr>
              <a:t>(8,500 lbs.) and no greater than 4,536 kg (10,000 lbs.) </a:t>
            </a:r>
            <a:r>
              <a:rPr lang="en-US" sz="2000" dirty="0">
                <a:solidFill>
                  <a:schemeClr val="bg1"/>
                </a:solidFill>
              </a:rPr>
              <a:t>would need to be equipped with a lap belt only   </a:t>
            </a:r>
            <a:endParaRPr lang="en-US" sz="2000" i="1" dirty="0">
              <a:solidFill>
                <a:srgbClr val="FFFF00"/>
              </a:solidFill>
            </a:endParaRPr>
          </a:p>
        </p:txBody>
      </p:sp>
      <p:sp>
        <p:nvSpPr>
          <p:cNvPr id="7" name="Subtitle 2"/>
          <p:cNvSpPr txBox="1">
            <a:spLocks/>
          </p:cNvSpPr>
          <p:nvPr/>
        </p:nvSpPr>
        <p:spPr>
          <a:xfrm>
            <a:off x="0" y="1524000"/>
            <a:ext cx="9144000" cy="4191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latin typeface="Arial Narrow" panose="020B0606020202030204" pitchFamily="34" charset="0"/>
              </a:rPr>
              <a:t>(Title 49, Code of Federal Regulations, Part 571)</a:t>
            </a:r>
          </a:p>
        </p:txBody>
      </p:sp>
      <p:cxnSp>
        <p:nvCxnSpPr>
          <p:cNvPr id="6" name="Straight Connector 5"/>
          <p:cNvCxnSpPr/>
          <p:nvPr/>
        </p:nvCxnSpPr>
        <p:spPr>
          <a:xfrm>
            <a:off x="0" y="19431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8400"/>
            <a:ext cx="1068868" cy="635000"/>
          </a:xfrm>
          <a:prstGeom prst="rect">
            <a:avLst/>
          </a:prstGeom>
        </p:spPr>
      </p:pic>
      <p:pic>
        <p:nvPicPr>
          <p:cNvPr id="13" name="Picture 12">
            <a:extLst>
              <a:ext uri="{FF2B5EF4-FFF2-40B4-BE49-F238E27FC236}">
                <a16:creationId xmlns:a16="http://schemas.microsoft.com/office/drawing/2014/main" id="{D063D5C8-4023-45A9-84B4-93B3234613B8}"/>
              </a:ext>
            </a:extLst>
          </p:cNvPr>
          <p:cNvPicPr>
            <a:picLocks noChangeAspect="1"/>
          </p:cNvPicPr>
          <p:nvPr/>
        </p:nvPicPr>
        <p:blipFill rotWithShape="1">
          <a:blip r:embed="rId3"/>
          <a:srcRect l="34167" t="41112" r="34166" b="38148"/>
          <a:stretch/>
        </p:blipFill>
        <p:spPr>
          <a:xfrm>
            <a:off x="5263316" y="5508104"/>
            <a:ext cx="3423484" cy="1261284"/>
          </a:xfrm>
          <a:prstGeom prst="rect">
            <a:avLst/>
          </a:prstGeom>
          <a:ln w="25400">
            <a:solidFill>
              <a:srgbClr val="FFFF00"/>
            </a:solidFill>
          </a:ln>
        </p:spPr>
      </p:pic>
      <p:sp>
        <p:nvSpPr>
          <p:cNvPr id="14" name="Subtitle 2">
            <a:extLst>
              <a:ext uri="{FF2B5EF4-FFF2-40B4-BE49-F238E27FC236}">
                <a16:creationId xmlns:a16="http://schemas.microsoft.com/office/drawing/2014/main" id="{666C9888-0734-43C4-9570-5BA46FAFF985}"/>
              </a:ext>
            </a:extLst>
          </p:cNvPr>
          <p:cNvSpPr txBox="1">
            <a:spLocks/>
          </p:cNvSpPr>
          <p:nvPr/>
        </p:nvSpPr>
        <p:spPr>
          <a:xfrm>
            <a:off x="329045" y="5958897"/>
            <a:ext cx="5029200" cy="81049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257300" lvl="2" indent="-342900" algn="just">
              <a:lnSpc>
                <a:spcPct val="150000"/>
              </a:lnSpc>
              <a:buFont typeface="Wingdings" panose="05000000000000000000" pitchFamily="2" charset="2"/>
              <a:buChar char="Ø"/>
            </a:pPr>
            <a:r>
              <a:rPr lang="en-US" sz="2000" i="1" dirty="0">
                <a:solidFill>
                  <a:srgbClr val="FFFF00"/>
                </a:solidFill>
              </a:rPr>
              <a:t>Excludes Class B van conversions </a:t>
            </a:r>
          </a:p>
        </p:txBody>
      </p:sp>
    </p:spTree>
    <p:extLst>
      <p:ext uri="{BB962C8B-B14F-4D97-AF65-F5344CB8AC3E}">
        <p14:creationId xmlns:p14="http://schemas.microsoft.com/office/powerpoint/2010/main" val="113078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18114</TotalTime>
  <Words>1944</Words>
  <Application>Microsoft Office PowerPoint</Application>
  <PresentationFormat>On-screen Show (4:3)</PresentationFormat>
  <Paragraphs>280</Paragraphs>
  <Slides>42</Slides>
  <Notes>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&amp;quot</vt:lpstr>
      <vt:lpstr>Arial</vt:lpstr>
      <vt:lpstr>Arial Black</vt:lpstr>
      <vt:lpstr>Arial Narrow</vt:lpstr>
      <vt:lpstr>Browallia New</vt:lpstr>
      <vt:lpstr>Calibri</vt:lpstr>
      <vt:lpstr>Cambria</vt:lpstr>
      <vt:lpstr>Wingdings</vt:lpstr>
      <vt:lpstr>Office Theme</vt:lpstr>
      <vt:lpstr>Recreational Vehicles &amp;  Child Occupants</vt:lpstr>
      <vt:lpstr>RV Facts &amp; Demographics* </vt:lpstr>
      <vt:lpstr>Classes of RV’s (Motorized)</vt:lpstr>
      <vt:lpstr>Class A</vt:lpstr>
      <vt:lpstr>Class B</vt:lpstr>
      <vt:lpstr>Class C</vt:lpstr>
      <vt:lpstr>Other Types of RV’s (Non-Motorized, Towable)</vt:lpstr>
      <vt:lpstr>Federal Motor Vehicle Safety Standards &amp; Regulations</vt:lpstr>
      <vt:lpstr>Federal Motor Vehicle Safety Standards &amp; Regulations</vt:lpstr>
      <vt:lpstr>RV Construction Process &amp; Material</vt:lpstr>
      <vt:lpstr>Rear Seat Belt Construction in RV’s</vt:lpstr>
      <vt:lpstr>Rear Seat Belt Construction in RV’s</vt:lpstr>
      <vt:lpstr>Rear Seat Belt Construction in RV’s</vt:lpstr>
      <vt:lpstr>RV Crash Estimates &amp; Data</vt:lpstr>
      <vt:lpstr>RV Crash Dynamics</vt:lpstr>
      <vt:lpstr>RV Crash Testing Status</vt:lpstr>
      <vt:lpstr>Bailey Crash Tests</vt:lpstr>
      <vt:lpstr>PowerPoint Presentation</vt:lpstr>
      <vt:lpstr>PowerPoint Presentation</vt:lpstr>
      <vt:lpstr>PowerPoint Presentation</vt:lpstr>
      <vt:lpstr>RV Crash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Non-Motorized  Towable RV Crashes</vt:lpstr>
      <vt:lpstr>Non-Motorized  Towable RV Crash Outcomes</vt:lpstr>
      <vt:lpstr>OVERVIEW Injury Risks Rear-Seated RV Passengers</vt:lpstr>
      <vt:lpstr>Guidelines for Parents</vt:lpstr>
      <vt:lpstr>Explain to Parents</vt:lpstr>
      <vt:lpstr>  1. Best Alternative</vt:lpstr>
      <vt:lpstr>  2. Second Best Alternative  </vt:lpstr>
      <vt:lpstr>  3. Least Best Alternative</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DeCarli</cp:lastModifiedBy>
  <cp:revision>213</cp:revision>
  <dcterms:created xsi:type="dcterms:W3CDTF">2006-08-16T00:00:00Z</dcterms:created>
  <dcterms:modified xsi:type="dcterms:W3CDTF">2018-03-20T04:02:03Z</dcterms:modified>
</cp:coreProperties>
</file>